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Montserrat Black"/>
      <p:bold r:id="rId36"/>
      <p:boldItalic r:id="rId37"/>
    </p:embeddedFont>
    <p:embeddedFont>
      <p:font typeface="Pacifico"/>
      <p:regular r:id="rId38"/>
    </p:embeddedFont>
    <p:embeddedFont>
      <p:font typeface="Montserrat ExtraBold"/>
      <p:bold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1" roundtripDataSignature="AMtx7mhHgPV+I1K5wqEIgzEgjaqQj8Bm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ExtraBold-boldItalic.fntdata"/><Relationship Id="rId20" Type="http://schemas.openxmlformats.org/officeDocument/2006/relationships/slide" Target="slides/slide16.xml"/><Relationship Id="rId41" Type="http://customschemas.google.com/relationships/presentationmetadata" Target="meta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MontserratSemiBold-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SemiBold-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7.xml"/><Relationship Id="rId33" Type="http://schemas.openxmlformats.org/officeDocument/2006/relationships/font" Target="fonts/Montserrat-bold.fntdata"/><Relationship Id="rId10" Type="http://schemas.openxmlformats.org/officeDocument/2006/relationships/slide" Target="slides/slide6.xml"/><Relationship Id="rId32" Type="http://schemas.openxmlformats.org/officeDocument/2006/relationships/font" Target="fonts/Montserrat-regular.fntdata"/><Relationship Id="rId13" Type="http://schemas.openxmlformats.org/officeDocument/2006/relationships/slide" Target="slides/slide9.xml"/><Relationship Id="rId35" Type="http://schemas.openxmlformats.org/officeDocument/2006/relationships/font" Target="fonts/Montserrat-boldItalic.fntdata"/><Relationship Id="rId12" Type="http://schemas.openxmlformats.org/officeDocument/2006/relationships/slide" Target="slides/slide8.xml"/><Relationship Id="rId34" Type="http://schemas.openxmlformats.org/officeDocument/2006/relationships/font" Target="fonts/Montserrat-italic.fntdata"/><Relationship Id="rId15" Type="http://schemas.openxmlformats.org/officeDocument/2006/relationships/slide" Target="slides/slide11.xml"/><Relationship Id="rId37" Type="http://schemas.openxmlformats.org/officeDocument/2006/relationships/font" Target="fonts/MontserratBlack-boldItalic.fntdata"/><Relationship Id="rId14" Type="http://schemas.openxmlformats.org/officeDocument/2006/relationships/slide" Target="slides/slide10.xml"/><Relationship Id="rId36" Type="http://schemas.openxmlformats.org/officeDocument/2006/relationships/font" Target="fonts/MontserratBlack-bold.fntdata"/><Relationship Id="rId17" Type="http://schemas.openxmlformats.org/officeDocument/2006/relationships/slide" Target="slides/slide13.xml"/><Relationship Id="rId39" Type="http://schemas.openxmlformats.org/officeDocument/2006/relationships/font" Target="fonts/MontserratExtraBold-bold.fntdata"/><Relationship Id="rId16" Type="http://schemas.openxmlformats.org/officeDocument/2006/relationships/slide" Target="slides/slide12.xml"/><Relationship Id="rId38" Type="http://schemas.openxmlformats.org/officeDocument/2006/relationships/font" Target="fonts/Pacific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2.gif>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 name="Google Shape;3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(1 anim)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async: charge les scripts sans bloquer le chargement de la page. Ne tient pas compte de l’ordre des script dans la page et peut créer des erreurs si une dépendance est chargé moins vite qu’un script qui la requiert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(1 anim)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(1 anim)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 name="Google Shape;4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(1 anim)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CA"/>
              <a:t>(1 anim)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1 1">
  <p:cSld name="TITLE_AND_BODY_1_1">
    <p:spTree>
      <p:nvGrpSpPr>
        <p:cNvPr id="6" name="Shape 6"/>
        <p:cNvGrpSpPr/>
        <p:nvPr/>
      </p:nvGrpSpPr>
      <p:grpSpPr>
        <a:xfrm>
          <a:off x="0" y="0"/>
          <a:ext cx="0" cy="0"/>
          <a:chOff x="0" y="0"/>
          <a:chExt cx="0" cy="0"/>
        </a:xfrm>
      </p:grpSpPr>
      <p:sp>
        <p:nvSpPr>
          <p:cNvPr id="7" name="Google Shape;7;p25"/>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3 1">
  <p:cSld name="TITLE_AND_BODY_3_1">
    <p:spTree>
      <p:nvGrpSpPr>
        <p:cNvPr id="25" name="Shape 25"/>
        <p:cNvGrpSpPr/>
        <p:nvPr/>
      </p:nvGrpSpPr>
      <p:grpSpPr>
        <a:xfrm>
          <a:off x="0" y="0"/>
          <a:ext cx="0" cy="0"/>
          <a:chOff x="0" y="0"/>
          <a:chExt cx="0" cy="0"/>
        </a:xfrm>
      </p:grpSpPr>
      <p:sp>
        <p:nvSpPr>
          <p:cNvPr id="26" name="Google Shape;26;p34"/>
          <p:cNvSpPr/>
          <p:nvPr/>
        </p:nvSpPr>
        <p:spPr>
          <a:xfrm>
            <a:off x="0" y="2571750"/>
            <a:ext cx="9181800" cy="2571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1996">
          <p15:clr>
            <a:srgbClr val="FA7B17"/>
          </p15:clr>
        </p15:guide>
        <p15:guide id="2" orient="horz" pos="1620">
          <p15:clr>
            <a:srgbClr val="FA7B17"/>
          </p15:clr>
        </p15:guide>
        <p15:guide id="3" orient="horz" pos="1392">
          <p15:clr>
            <a:srgbClr val="FA7B17"/>
          </p15:clr>
        </p15:guide>
        <p15:guide id="4" orient="horz" pos="1846">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1">
  <p:cSld name="TITLE_AND_BODY_1">
    <p:spTree>
      <p:nvGrpSpPr>
        <p:cNvPr id="27" name="Shape 27"/>
        <p:cNvGrpSpPr/>
        <p:nvPr/>
      </p:nvGrpSpPr>
      <p:grpSpPr>
        <a:xfrm>
          <a:off x="0" y="0"/>
          <a:ext cx="0" cy="0"/>
          <a:chOff x="0" y="0"/>
          <a:chExt cx="0" cy="0"/>
        </a:xfrm>
      </p:grpSpPr>
      <p:sp>
        <p:nvSpPr>
          <p:cNvPr id="28" name="Google Shape;28;p35"/>
          <p:cNvSpPr/>
          <p:nvPr/>
        </p:nvSpPr>
        <p:spPr>
          <a:xfrm>
            <a:off x="0" y="0"/>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1 2">
  <p:cSld name="TITLE_AND_BODY_1_2">
    <p:spTree>
      <p:nvGrpSpPr>
        <p:cNvPr id="29" name="Shape 29"/>
        <p:cNvGrpSpPr/>
        <p:nvPr/>
      </p:nvGrpSpPr>
      <p:grpSpPr>
        <a:xfrm>
          <a:off x="0" y="0"/>
          <a:ext cx="0" cy="0"/>
          <a:chOff x="0" y="0"/>
          <a:chExt cx="0" cy="0"/>
        </a:xfrm>
      </p:grpSpPr>
      <p:sp>
        <p:nvSpPr>
          <p:cNvPr id="30" name="Google Shape;30;p36"/>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e de titre" type="title">
  <p:cSld name="TITLE">
    <p:spTree>
      <p:nvGrpSpPr>
        <p:cNvPr id="31" name="Shape 31"/>
        <p:cNvGrpSpPr/>
        <p:nvPr/>
      </p:nvGrpSpPr>
      <p:grpSpPr>
        <a:xfrm>
          <a:off x="0" y="0"/>
          <a:ext cx="0" cy="0"/>
          <a:chOff x="0" y="0"/>
          <a:chExt cx="0" cy="0"/>
        </a:xfrm>
      </p:grpSpPr>
      <p:sp>
        <p:nvSpPr>
          <p:cNvPr id="32" name="Google Shape;32;p37"/>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dk1"/>
              </a:buClr>
              <a:buSzPts val="4500"/>
              <a:buFont typeface="Century Gothic"/>
              <a:buChar char="●"/>
              <a:defRPr b="0" i="0" sz="4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33" name="Google Shape;33;p37"/>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800"/>
              </a:spcBef>
              <a:spcAft>
                <a:spcPts val="0"/>
              </a:spcAft>
              <a:buClr>
                <a:schemeClr val="dk1"/>
              </a:buClr>
              <a:buSzPts val="1800"/>
              <a:buFont typeface="Arial"/>
              <a:buNone/>
              <a:defRPr b="0" i="0" sz="1800" u="none" cap="none" strike="noStrike">
                <a:solidFill>
                  <a:srgbClr val="000000"/>
                </a:solidFill>
                <a:latin typeface="Arial"/>
                <a:ea typeface="Arial"/>
                <a:cs typeface="Arial"/>
                <a:sym typeface="Arial"/>
              </a:defRPr>
            </a:lvl1pPr>
            <a:lvl2pPr lvl="1" marR="0" rtl="0" algn="ctr">
              <a:lnSpc>
                <a:spcPct val="90000"/>
              </a:lnSpc>
              <a:spcBef>
                <a:spcPts val="400"/>
              </a:spcBef>
              <a:spcAft>
                <a:spcPts val="0"/>
              </a:spcAft>
              <a:buClr>
                <a:schemeClr val="dk1"/>
              </a:buClr>
              <a:buSzPts val="1500"/>
              <a:buFont typeface="Arial"/>
              <a:buNone/>
              <a:defRPr b="0" i="0" sz="1500" u="none" cap="none" strike="noStrike">
                <a:solidFill>
                  <a:srgbClr val="000000"/>
                </a:solidFill>
                <a:latin typeface="Arial"/>
                <a:ea typeface="Arial"/>
                <a:cs typeface="Arial"/>
                <a:sym typeface="Arial"/>
              </a:defRPr>
            </a:lvl2pPr>
            <a:lvl3pPr lvl="2" marR="0" rtl="0" algn="ctr">
              <a:lnSpc>
                <a:spcPct val="90000"/>
              </a:lnSpc>
              <a:spcBef>
                <a:spcPts val="400"/>
              </a:spcBef>
              <a:spcAft>
                <a:spcPts val="0"/>
              </a:spcAft>
              <a:buClr>
                <a:schemeClr val="dk1"/>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4pPr>
            <a:lvl5pPr lvl="4"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rgbClr val="000000"/>
                </a:solidFill>
                <a:latin typeface="Arial"/>
                <a:ea typeface="Arial"/>
                <a:cs typeface="Arial"/>
                <a:sym typeface="Arial"/>
              </a:defRPr>
            </a:lvl9pPr>
          </a:lstStyle>
          <a:p/>
        </p:txBody>
      </p:sp>
      <p:sp>
        <p:nvSpPr>
          <p:cNvPr id="34" name="Google Shape;34;p3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35" name="Google Shape;35;p3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36" name="Google Shape;36;p3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 name="Shape 8"/>
        <p:cNvGrpSpPr/>
        <p:nvPr/>
      </p:nvGrpSpPr>
      <p:grpSpPr>
        <a:xfrm>
          <a:off x="0" y="0"/>
          <a:ext cx="0" cy="0"/>
          <a:chOff x="0" y="0"/>
          <a:chExt cx="0" cy="0"/>
        </a:xfrm>
      </p:grpSpPr>
      <p:sp>
        <p:nvSpPr>
          <p:cNvPr id="9" name="Google Shape;9;p26"/>
          <p:cNvSpPr/>
          <p:nvPr/>
        </p:nvSpPr>
        <p:spPr>
          <a:xfrm>
            <a:off x="4572000" y="0"/>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2880">
          <p15:clr>
            <a:srgbClr val="FA7B17"/>
          </p15:clr>
        </p15:guide>
        <p15:guide id="2" pos="3107">
          <p15:clr>
            <a:srgbClr val="FA7B17"/>
          </p15:clr>
        </p15:guide>
        <p15:guide id="3" pos="3334">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 vscode" type="blank">
  <p:cSld name="BLANK">
    <p:spTree>
      <p:nvGrpSpPr>
        <p:cNvPr id="10" name="Shape 10"/>
        <p:cNvGrpSpPr/>
        <p:nvPr/>
      </p:nvGrpSpPr>
      <p:grpSpPr>
        <a:xfrm>
          <a:off x="0" y="0"/>
          <a:ext cx="0" cy="0"/>
          <a:chOff x="0" y="0"/>
          <a:chExt cx="0" cy="0"/>
        </a:xfrm>
      </p:grpSpPr>
      <p:sp>
        <p:nvSpPr>
          <p:cNvPr id="11" name="Google Shape;11;p27"/>
          <p:cNvSpPr/>
          <p:nvPr/>
        </p:nvSpPr>
        <p:spPr>
          <a:xfrm>
            <a:off x="0" y="0"/>
            <a:ext cx="9144000" cy="5143500"/>
          </a:xfrm>
          <a:prstGeom prst="rect">
            <a:avLst/>
          </a:prstGeom>
          <a:solidFill>
            <a:schemeClr val="dk1"/>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3 cols">
  <p:cSld name="SECTION_HEADER_1">
    <p:spTree>
      <p:nvGrpSpPr>
        <p:cNvPr id="12" name="Shape 12"/>
        <p:cNvGrpSpPr/>
        <p:nvPr/>
      </p:nvGrpSpPr>
      <p:grpSpPr>
        <a:xfrm>
          <a:off x="0" y="0"/>
          <a:ext cx="0" cy="0"/>
          <a:chOff x="0" y="0"/>
          <a:chExt cx="0" cy="0"/>
        </a:xfrm>
      </p:grpSpPr>
    </p:spTree>
  </p:cSld>
  <p:clrMapOvr>
    <a:masterClrMapping/>
  </p:clrMapOvr>
  <p:extLst>
    <p:ext uri="{DCECCB84-F9BA-43D5-87BE-67443E8EF086}">
      <p15:sldGuideLst>
        <p15:guide id="1" pos="1769">
          <p15:clr>
            <a:srgbClr val="FA7B17"/>
          </p15:clr>
        </p15:guide>
        <p15:guide id="2" pos="2222">
          <p15:clr>
            <a:srgbClr val="FA7B17"/>
          </p15:clr>
        </p15:guide>
        <p15:guide id="3" pos="3538">
          <p15:clr>
            <a:srgbClr val="FA7B17"/>
          </p15:clr>
        </p15:guide>
        <p15:guide id="4" pos="1996">
          <p15:clr>
            <a:srgbClr val="FA7B17"/>
          </p15:clr>
        </p15:guide>
        <p15:guide id="5" pos="3764">
          <p15:clr>
            <a:srgbClr val="FA7B17"/>
          </p15:clr>
        </p15:guide>
        <p15:guide id="6" pos="3991">
          <p15:clr>
            <a:srgbClr val="FA7B17"/>
          </p15:clr>
        </p15:guide>
        <p15:guide id="7" orient="horz" pos="1620">
          <p15:clr>
            <a:srgbClr val="FA7B17"/>
          </p15:clr>
        </p15:guide>
        <p15:guide id="8" orient="horz" pos="1392">
          <p15:clr>
            <a:srgbClr val="FA7B17"/>
          </p15:clr>
        </p15:guide>
        <p15:guide id="9" orient="horz" pos="1846">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2 col" type="secHead">
  <p:cSld name="SECTION_HEADER">
    <p:spTree>
      <p:nvGrpSpPr>
        <p:cNvPr id="13" name="Shape 13"/>
        <p:cNvGrpSpPr/>
        <p:nvPr/>
      </p:nvGrpSpPr>
      <p:grpSpPr>
        <a:xfrm>
          <a:off x="0" y="0"/>
          <a:ext cx="0" cy="0"/>
          <a:chOff x="0" y="0"/>
          <a:chExt cx="0" cy="0"/>
        </a:xfrm>
      </p:grpSpPr>
    </p:spTree>
  </p:cSld>
  <p:clrMapOvr>
    <a:masterClrMapping/>
  </p:clrMapOvr>
  <p:extLst>
    <p:ext uri="{DCECCB84-F9BA-43D5-87BE-67443E8EF086}">
      <p15:sldGuideLst>
        <p15:guide id="1" pos="2653">
          <p15:clr>
            <a:srgbClr val="FA7B17"/>
          </p15:clr>
        </p15:guide>
        <p15:guide id="2" pos="2880">
          <p15:clr>
            <a:srgbClr val="FA7B17"/>
          </p15:clr>
        </p15:guide>
        <p15:guide id="3" pos="3107">
          <p15:clr>
            <a:srgbClr val="FA7B17"/>
          </p15:clr>
        </p15:guide>
        <p15:guide id="4" orient="horz" pos="1620">
          <p15:clr>
            <a:srgbClr val="FA7B17"/>
          </p15:clr>
        </p15:guide>
        <p15:guide id="5" orient="horz" pos="1846">
          <p15:clr>
            <a:srgbClr val="FA7B17"/>
          </p15:clr>
        </p15:guide>
        <p15:guide id="6" orient="horz" pos="1392">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ge titre">
  <p:cSld name="SECTION_HEADER_2">
    <p:spTree>
      <p:nvGrpSpPr>
        <p:cNvPr id="14" name="Shape 14"/>
        <p:cNvGrpSpPr/>
        <p:nvPr/>
      </p:nvGrpSpPr>
      <p:grpSpPr>
        <a:xfrm>
          <a:off x="0" y="0"/>
          <a:ext cx="0" cy="0"/>
          <a:chOff x="0" y="0"/>
          <a:chExt cx="0" cy="0"/>
        </a:xfrm>
      </p:grpSpPr>
      <p:sp>
        <p:nvSpPr>
          <p:cNvPr id="15" name="Google Shape;15;p30"/>
          <p:cNvSpPr/>
          <p:nvPr/>
        </p:nvSpPr>
        <p:spPr>
          <a:xfrm>
            <a:off x="-3761650" y="3750"/>
            <a:ext cx="4216500" cy="5143500"/>
          </a:xfrm>
          <a:prstGeom prst="bracePair">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0"/>
          <p:cNvSpPr txBox="1"/>
          <p:nvPr/>
        </p:nvSpPr>
        <p:spPr>
          <a:xfrm>
            <a:off x="360000" y="360000"/>
            <a:ext cx="6543900" cy="4431000"/>
          </a:xfrm>
          <a:prstGeom prst="rect">
            <a:avLst/>
          </a:prstGeom>
          <a:noFill/>
          <a:ln>
            <a:noFill/>
          </a:ln>
        </p:spPr>
        <p:txBody>
          <a:bodyPr anchorCtr="0" anchor="ctr" bIns="0" lIns="0" spcFirstLastPara="1" rIns="0" wrap="square" tIns="0">
            <a:noAutofit/>
          </a:bodyPr>
          <a:lstStyle/>
          <a:p>
            <a:pPr indent="0" lvl="0" marL="0" marR="0" rtl="0" algn="l">
              <a:lnSpc>
                <a:spcPct val="80000"/>
              </a:lnSpc>
              <a:spcBef>
                <a:spcPts val="0"/>
              </a:spcBef>
              <a:spcAft>
                <a:spcPts val="0"/>
              </a:spcAft>
              <a:buClr>
                <a:srgbClr val="000000"/>
              </a:buClr>
              <a:buSzPts val="1200"/>
              <a:buFont typeface="Arial"/>
              <a:buNone/>
            </a:pPr>
            <a:r>
              <a:rPr b="1" i="0" lang="fr-CA" sz="1200" u="none" cap="none" strike="noStrike">
                <a:solidFill>
                  <a:srgbClr val="999999"/>
                </a:solidFill>
                <a:latin typeface="Courier New"/>
                <a:ea typeface="Courier New"/>
                <a:cs typeface="Courier New"/>
                <a:sym typeface="Courier New"/>
              </a:rPr>
              <a:t>console.log('Bienvenue dans le futur’);</a:t>
            </a:r>
            <a:endParaRPr b="1" i="0" sz="1200" u="none" cap="none" strike="noStrike">
              <a:solidFill>
                <a:srgbClr val="999999"/>
              </a:solidFill>
              <a:latin typeface="Courier New"/>
              <a:ea typeface="Courier New"/>
              <a:cs typeface="Courier New"/>
              <a:sym typeface="Courier New"/>
            </a:endParaRPr>
          </a:p>
          <a:p>
            <a:pPr indent="0" lvl="0" marL="0" marR="0" rtl="0" algn="l">
              <a:lnSpc>
                <a:spcPct val="80000"/>
              </a:lnSpc>
              <a:spcBef>
                <a:spcPts val="0"/>
              </a:spcBef>
              <a:spcAft>
                <a:spcPts val="0"/>
              </a:spcAft>
              <a:buClr>
                <a:srgbClr val="000000"/>
              </a:buClr>
              <a:buSzPts val="900"/>
              <a:buFont typeface="Arial"/>
              <a:buNone/>
            </a:pPr>
            <a:r>
              <a:t/>
            </a:r>
            <a:endParaRPr b="1" i="0" sz="900" u="none" cap="none" strike="noStrike">
              <a:solidFill>
                <a:schemeClr val="dk1"/>
              </a:solidFill>
              <a:latin typeface="Montserrat"/>
              <a:ea typeface="Montserrat"/>
              <a:cs typeface="Montserrat"/>
              <a:sym typeface="Montserrat"/>
            </a:endParaRPr>
          </a:p>
          <a:p>
            <a:pPr indent="0" lvl="0" marL="0" marR="0" rtl="0" algn="l">
              <a:lnSpc>
                <a:spcPct val="80000"/>
              </a:lnSpc>
              <a:spcBef>
                <a:spcPts val="0"/>
              </a:spcBef>
              <a:spcAft>
                <a:spcPts val="0"/>
              </a:spcAft>
              <a:buClr>
                <a:srgbClr val="000000"/>
              </a:buClr>
              <a:buSzPts val="4600"/>
              <a:buFont typeface="Arial"/>
              <a:buNone/>
            </a:pPr>
            <a:r>
              <a:rPr b="0" i="0" lang="fr-CA" sz="4600" u="none" cap="none" strike="noStrike">
                <a:solidFill>
                  <a:schemeClr val="dk1"/>
                </a:solidFill>
                <a:latin typeface="Montserrat Black"/>
                <a:ea typeface="Montserrat Black"/>
                <a:cs typeface="Montserrat Black"/>
                <a:sym typeface="Montserrat Black"/>
              </a:rPr>
              <a:t>conception</a:t>
            </a:r>
            <a:endParaRPr b="0" i="0" sz="4600" u="none" cap="none" strike="noStrike">
              <a:solidFill>
                <a:schemeClr val="dk1"/>
              </a:solidFill>
              <a:latin typeface="Montserrat Black"/>
              <a:ea typeface="Montserrat Black"/>
              <a:cs typeface="Montserrat Black"/>
              <a:sym typeface="Montserrat Black"/>
            </a:endParaRPr>
          </a:p>
          <a:p>
            <a:pPr indent="0" lvl="0" marL="0" marR="0" rtl="0" algn="l">
              <a:lnSpc>
                <a:spcPct val="80000"/>
              </a:lnSpc>
              <a:spcBef>
                <a:spcPts val="0"/>
              </a:spcBef>
              <a:spcAft>
                <a:spcPts val="0"/>
              </a:spcAft>
              <a:buClr>
                <a:srgbClr val="000000"/>
              </a:buClr>
              <a:buSzPts val="4600"/>
              <a:buFont typeface="Arial"/>
              <a:buNone/>
            </a:pPr>
            <a:r>
              <a:rPr b="0" i="0" lang="fr-CA" sz="4600" u="none" cap="none" strike="noStrike">
                <a:solidFill>
                  <a:schemeClr val="dk1"/>
                </a:solidFill>
                <a:latin typeface="Montserrat Black"/>
                <a:ea typeface="Montserrat Black"/>
                <a:cs typeface="Montserrat Black"/>
                <a:sym typeface="Montserrat Black"/>
              </a:rPr>
              <a:t>web 4</a:t>
            </a:r>
            <a:endParaRPr b="0" i="0" sz="4600" u="none" cap="none" strike="noStrike">
              <a:solidFill>
                <a:schemeClr val="dk1"/>
              </a:solidFill>
              <a:latin typeface="Montserrat Black"/>
              <a:ea typeface="Montserrat Black"/>
              <a:cs typeface="Montserrat Black"/>
              <a:sym typeface="Montserrat Black"/>
            </a:endParaRPr>
          </a:p>
          <a:p>
            <a:pPr indent="0" lvl="0" marL="0" marR="0" rtl="0" algn="l">
              <a:lnSpc>
                <a:spcPct val="80000"/>
              </a:lnSpc>
              <a:spcBef>
                <a:spcPts val="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a:p>
            <a:pPr indent="0" lvl="0" marL="0" marR="0" rtl="0" algn="l">
              <a:lnSpc>
                <a:spcPct val="80000"/>
              </a:lnSpc>
              <a:spcBef>
                <a:spcPts val="0"/>
              </a:spcBef>
              <a:spcAft>
                <a:spcPts val="0"/>
              </a:spcAft>
              <a:buClr>
                <a:srgbClr val="000000"/>
              </a:buClr>
              <a:buSzPts val="800"/>
              <a:buFont typeface="Arial"/>
              <a:buNone/>
            </a:pPr>
            <a:r>
              <a:rPr b="1" i="0" lang="fr-CA" sz="800" u="none" cap="none" strike="noStrike">
                <a:solidFill>
                  <a:schemeClr val="dk2"/>
                </a:solidFill>
                <a:latin typeface="Montserrat"/>
                <a:ea typeface="Montserrat"/>
                <a:cs typeface="Montserrat"/>
                <a:sym typeface="Montserrat"/>
              </a:rPr>
              <a:t>#javascript #html #css</a:t>
            </a:r>
            <a:endParaRPr b="1" i="0" sz="800" u="none" cap="none" strike="noStrike">
              <a:solidFill>
                <a:schemeClr val="dk2"/>
              </a:solidFill>
              <a:latin typeface="Montserrat"/>
              <a:ea typeface="Montserrat"/>
              <a:cs typeface="Montserrat"/>
              <a:sym typeface="Montserrat"/>
            </a:endParaRPr>
          </a:p>
        </p:txBody>
      </p:sp>
      <p:sp>
        <p:nvSpPr>
          <p:cNvPr id="17" name="Google Shape;17;p30"/>
          <p:cNvSpPr/>
          <p:nvPr/>
        </p:nvSpPr>
        <p:spPr>
          <a:xfrm>
            <a:off x="8703700" y="0"/>
            <a:ext cx="4216500" cy="5143500"/>
          </a:xfrm>
          <a:prstGeom prst="bracePair">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0"/>
          <p:cNvSpPr txBox="1"/>
          <p:nvPr/>
        </p:nvSpPr>
        <p:spPr>
          <a:xfrm>
            <a:off x="1045250" y="414900"/>
            <a:ext cx="2130300" cy="82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2653">
          <p15:clr>
            <a:srgbClr val="FA7B17"/>
          </p15:clr>
        </p15:guide>
        <p15:guide id="2" pos="2880">
          <p15:clr>
            <a:srgbClr val="FA7B17"/>
          </p15:clr>
        </p15:guide>
        <p15:guide id="3" pos="3107">
          <p15:clr>
            <a:srgbClr val="FA7B17"/>
          </p15:clr>
        </p15:guide>
        <p15:guide id="4" orient="horz" pos="1620">
          <p15:clr>
            <a:srgbClr val="FA7B17"/>
          </p15:clr>
        </p15:guide>
        <p15:guide id="5" orient="horz" pos="1846">
          <p15:clr>
            <a:srgbClr val="FA7B17"/>
          </p15:clr>
        </p15:guide>
        <p15:guide id="6" orient="horz" pos="1392">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rps 2">
  <p:cSld name="TITLE_AND_BODY_5">
    <p:spTree>
      <p:nvGrpSpPr>
        <p:cNvPr id="19" name="Shape 19"/>
        <p:cNvGrpSpPr/>
        <p:nvPr/>
      </p:nvGrpSpPr>
      <p:grpSpPr>
        <a:xfrm>
          <a:off x="0" y="0"/>
          <a:ext cx="0" cy="0"/>
          <a:chOff x="0" y="0"/>
          <a:chExt cx="0" cy="0"/>
        </a:xfrm>
      </p:grpSpPr>
      <p:sp>
        <p:nvSpPr>
          <p:cNvPr id="20" name="Google Shape;20;p31"/>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2880">
          <p15:clr>
            <a:srgbClr val="FA7B17"/>
          </p15:clr>
        </p15:guide>
        <p15:guide id="2" pos="3107">
          <p15:clr>
            <a:srgbClr val="FA7B17"/>
          </p15:clr>
        </p15:guide>
        <p15:guide id="3" pos="333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rps 1">
  <p:cSld name="TITLE_AND_BODY_4">
    <p:spTree>
      <p:nvGrpSpPr>
        <p:cNvPr id="21" name="Shape 21"/>
        <p:cNvGrpSpPr/>
        <p:nvPr/>
      </p:nvGrpSpPr>
      <p:grpSpPr>
        <a:xfrm>
          <a:off x="0" y="0"/>
          <a:ext cx="0" cy="0"/>
          <a:chOff x="0" y="0"/>
          <a:chExt cx="0" cy="0"/>
        </a:xfrm>
      </p:grpSpPr>
      <p:sp>
        <p:nvSpPr>
          <p:cNvPr id="22" name="Google Shape;22;p32"/>
          <p:cNvSpPr/>
          <p:nvPr/>
        </p:nvSpPr>
        <p:spPr>
          <a:xfrm>
            <a:off x="0" y="0"/>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3">
  <p:cSld name="TITLE_AND_BODY_3">
    <p:spTree>
      <p:nvGrpSpPr>
        <p:cNvPr id="23" name="Shape 23"/>
        <p:cNvGrpSpPr/>
        <p:nvPr/>
      </p:nvGrpSpPr>
      <p:grpSpPr>
        <a:xfrm>
          <a:off x="0" y="0"/>
          <a:ext cx="0" cy="0"/>
          <a:chOff x="0" y="0"/>
          <a:chExt cx="0" cy="0"/>
        </a:xfrm>
      </p:grpSpPr>
      <p:sp>
        <p:nvSpPr>
          <p:cNvPr id="24" name="Google Shape;24;p33"/>
          <p:cNvSpPr/>
          <p:nvPr/>
        </p:nvSpPr>
        <p:spPr>
          <a:xfrm>
            <a:off x="3205900" y="0"/>
            <a:ext cx="5976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1996">
          <p15:clr>
            <a:srgbClr val="FA7B17"/>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760">
          <p15:clr>
            <a:srgbClr val="EA4335"/>
          </p15:clr>
        </p15:guide>
        <p15:guide id="2" pos="227">
          <p15:clr>
            <a:srgbClr val="EA4335"/>
          </p15:clr>
        </p15:guide>
        <p15:guide id="3" pos="454">
          <p15:clr>
            <a:srgbClr val="EA4335"/>
          </p15:clr>
        </p15:guide>
        <p15:guide id="4" orient="horz" pos="227">
          <p15:clr>
            <a:srgbClr val="EA4335"/>
          </p15:clr>
        </p15:guide>
        <p15:guide id="5" orient="horz" pos="454">
          <p15:clr>
            <a:srgbClr val="EA4335"/>
          </p15:clr>
        </p15:guide>
        <p15:guide id="6" pos="5533">
          <p15:clr>
            <a:srgbClr val="EA4335"/>
          </p15:clr>
        </p15:guide>
        <p15:guide id="7" pos="5306">
          <p15:clr>
            <a:srgbClr val="EA4335"/>
          </p15:clr>
        </p15:guide>
        <p15:guide id="8" orient="horz" pos="3013">
          <p15:clr>
            <a:srgbClr val="EA4335"/>
          </p15:clr>
        </p15:guide>
        <p15:guide id="9" orient="horz" pos="2786">
          <p15:clr>
            <a:srgbClr val="EA4335"/>
          </p15:clr>
        </p15:guide>
        <p15:guide id="10" orient="horz" pos="6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1"/>
          <p:cNvSpPr txBox="1"/>
          <p:nvPr>
            <p:ph type="title"/>
          </p:nvPr>
        </p:nvSpPr>
        <p:spPr>
          <a:xfrm>
            <a:off x="1335082" y="360000"/>
            <a:ext cx="6183900" cy="4431000"/>
          </a:xfrm>
          <a:prstGeom prst="rect">
            <a:avLst/>
          </a:prstGeom>
          <a:noFill/>
          <a:ln>
            <a:noFill/>
          </a:ln>
        </p:spPr>
        <p:txBody>
          <a:bodyPr anchorCtr="0" anchor="ctr" bIns="0" lIns="0" spcFirstLastPara="1" rIns="0" wrap="square" tIns="0">
            <a:noAutofit/>
          </a:bodyPr>
          <a:lstStyle/>
          <a:p>
            <a:pPr indent="0" lvl="0" marL="0" marR="0" rtl="0" algn="l">
              <a:lnSpc>
                <a:spcPct val="150000"/>
              </a:lnSpc>
              <a:spcBef>
                <a:spcPts val="0"/>
              </a:spcBef>
              <a:spcAft>
                <a:spcPts val="0"/>
              </a:spcAft>
              <a:buClr>
                <a:srgbClr val="000000"/>
              </a:buClr>
              <a:buSzPts val="1200"/>
              <a:buFont typeface="Arial"/>
              <a:buNone/>
            </a:pPr>
            <a:r>
              <a:rPr b="0" i="0" lang="fr-CA" sz="1200" u="none" cap="none" strike="noStrike">
                <a:solidFill>
                  <a:schemeClr val="accent4"/>
                </a:solidFill>
                <a:latin typeface="Montserrat"/>
                <a:ea typeface="Montserrat"/>
                <a:cs typeface="Montserrat"/>
                <a:sym typeface="Montserrat"/>
              </a:rPr>
              <a:t>Design d’interface / 582-905-EM</a:t>
            </a:r>
            <a:endParaRPr b="0" i="0" sz="4600" u="none" cap="none" strike="noStrike">
              <a:solidFill>
                <a:schemeClr val="dk2"/>
              </a:solidFill>
              <a:latin typeface="Montserrat Black"/>
              <a:ea typeface="Montserrat Black"/>
              <a:cs typeface="Montserrat Black"/>
              <a:sym typeface="Montserrat Black"/>
            </a:endParaRPr>
          </a:p>
          <a:p>
            <a:pPr indent="0" lvl="0" marL="0" marR="0" rtl="0" algn="l">
              <a:lnSpc>
                <a:spcPct val="80000"/>
              </a:lnSpc>
              <a:spcBef>
                <a:spcPts val="0"/>
              </a:spcBef>
              <a:spcAft>
                <a:spcPts val="0"/>
              </a:spcAft>
              <a:buClr>
                <a:srgbClr val="000000"/>
              </a:buClr>
              <a:buSzPts val="4600"/>
              <a:buFont typeface="Arial"/>
              <a:buNone/>
            </a:pPr>
            <a:r>
              <a:rPr b="0" i="0" lang="fr-CA" sz="4600" u="none" cap="none" strike="noStrike">
                <a:solidFill>
                  <a:schemeClr val="accent4"/>
                </a:solidFill>
                <a:latin typeface="Montserrat Black"/>
                <a:ea typeface="Montserrat Black"/>
                <a:cs typeface="Montserrat Black"/>
                <a:sym typeface="Montserrat Black"/>
              </a:rPr>
              <a:t>Media Query</a:t>
            </a:r>
            <a:endParaRPr b="0" i="0" sz="4600" u="none" cap="none" strike="noStrike">
              <a:solidFill>
                <a:schemeClr val="accent1"/>
              </a:solidFill>
              <a:latin typeface="Montserrat Black"/>
              <a:ea typeface="Montserrat Black"/>
              <a:cs typeface="Montserrat Black"/>
              <a:sym typeface="Montserrat Black"/>
            </a:endParaRPr>
          </a:p>
        </p:txBody>
      </p:sp>
      <p:sp>
        <p:nvSpPr>
          <p:cNvPr id="42" name="Google Shape;42;p1"/>
          <p:cNvSpPr txBox="1"/>
          <p:nvPr/>
        </p:nvSpPr>
        <p:spPr>
          <a:xfrm>
            <a:off x="6490400" y="3895450"/>
            <a:ext cx="2293500" cy="73230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SemiBold"/>
              <a:ea typeface="Montserrat SemiBold"/>
              <a:cs typeface="Montserrat SemiBold"/>
              <a:sym typeface="Montserrat SemiBold"/>
            </a:endParaRPr>
          </a:p>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SemiBold"/>
              <a:ea typeface="Montserrat SemiBold"/>
              <a:cs typeface="Montserrat SemiBold"/>
              <a:sym typeface="Montserrat SemiBold"/>
            </a:endParaRPr>
          </a:p>
          <a:p>
            <a:pPr indent="0" lvl="0" marL="0" marR="0" rtl="0" algn="r">
              <a:lnSpc>
                <a:spcPct val="100000"/>
              </a:lnSpc>
              <a:spcBef>
                <a:spcPts val="0"/>
              </a:spcBef>
              <a:spcAft>
                <a:spcPts val="0"/>
              </a:spcAft>
              <a:buClr>
                <a:srgbClr val="000000"/>
              </a:buClr>
              <a:buSzPts val="800"/>
              <a:buFont typeface="Arial"/>
              <a:buNone/>
            </a:pPr>
            <a:r>
              <a:t/>
            </a:r>
            <a:endParaRPr b="1" i="0" sz="800" u="none" cap="none" strike="noStrike">
              <a:solidFill>
                <a:schemeClr val="dk2"/>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800"/>
              <a:buFont typeface="Arial"/>
              <a:buNone/>
            </a:pPr>
            <a:r>
              <a:t/>
            </a:r>
            <a:endParaRPr b="1" i="0" sz="800" u="none" cap="none" strike="noStrike">
              <a:solidFill>
                <a:schemeClr val="dk2"/>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800"/>
              <a:buFont typeface="Arial"/>
              <a:buNone/>
            </a:pPr>
            <a:r>
              <a:rPr b="1" i="0" lang="fr-CA" sz="800" u="none" cap="none" strike="noStrike">
                <a:solidFill>
                  <a:schemeClr val="dk2"/>
                </a:solidFill>
                <a:latin typeface="Montserrat"/>
                <a:ea typeface="Montserrat"/>
                <a:cs typeface="Montserrat"/>
                <a:sym typeface="Montserrat"/>
              </a:rPr>
              <a:t>PRÉPARÉ PAR:</a:t>
            </a:r>
            <a:endParaRPr b="1" i="0" sz="800" u="none" cap="none" strike="noStrike">
              <a:solidFill>
                <a:schemeClr val="dk2"/>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1200"/>
              <a:buFont typeface="Arial"/>
              <a:buNone/>
            </a:pPr>
            <a:r>
              <a:rPr b="0" i="0" lang="fr-CA" sz="1200" u="none" cap="none" strike="noStrike">
                <a:solidFill>
                  <a:schemeClr val="lt1"/>
                </a:solidFill>
                <a:latin typeface="Montserrat SemiBold"/>
                <a:ea typeface="Montserrat SemiBold"/>
                <a:cs typeface="Montserrat SemiBold"/>
                <a:sym typeface="Montserrat SemiBold"/>
              </a:rPr>
              <a:t>Matthieu Parent</a:t>
            </a:r>
            <a:endParaRPr b="0" i="0" sz="1200" u="none" cap="none" strike="noStrike">
              <a:solidFill>
                <a:srgbClr val="FFFFFF"/>
              </a:solidFill>
              <a:latin typeface="Montserrat SemiBold"/>
              <a:ea typeface="Montserrat SemiBold"/>
              <a:cs typeface="Montserrat SemiBold"/>
              <a:sym typeface="Montserrat SemiBold"/>
            </a:endParaRPr>
          </a:p>
        </p:txBody>
      </p:sp>
      <p:sp>
        <p:nvSpPr>
          <p:cNvPr id="43" name="Google Shape;43;p1"/>
          <p:cNvSpPr txBox="1"/>
          <p:nvPr/>
        </p:nvSpPr>
        <p:spPr>
          <a:xfrm>
            <a:off x="7315500" y="4686025"/>
            <a:ext cx="1468500" cy="257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800"/>
              <a:buFont typeface="Arial"/>
              <a:buNone/>
            </a:pPr>
            <a:r>
              <a:rPr b="0" i="0" lang="fr-CA" sz="800" u="none" cap="none" strike="noStrike">
                <a:solidFill>
                  <a:srgbClr val="999999"/>
                </a:solidFill>
                <a:latin typeface="Montserrat"/>
                <a:ea typeface="Montserrat"/>
                <a:cs typeface="Montserrat"/>
                <a:sym typeface="Montserrat"/>
              </a:rPr>
              <a:t>Révision: </a:t>
            </a:r>
            <a:r>
              <a:rPr lang="fr-CA" sz="800">
                <a:solidFill>
                  <a:srgbClr val="999999"/>
                </a:solidFill>
                <a:latin typeface="Montserrat"/>
                <a:ea typeface="Montserrat"/>
                <a:cs typeface="Montserrat"/>
                <a:sym typeface="Montserrat"/>
              </a:rPr>
              <a:t>15 novembre 2023</a:t>
            </a:r>
            <a:endParaRPr b="0" i="0" sz="800" u="none" cap="none" strike="noStrike">
              <a:solidFill>
                <a:srgbClr val="999999"/>
              </a:solidFill>
              <a:latin typeface="Montserrat"/>
              <a:ea typeface="Montserrat"/>
              <a:cs typeface="Montserrat"/>
              <a:sym typeface="Montserrat"/>
            </a:endParaRPr>
          </a:p>
          <a:p>
            <a:pPr indent="0" lvl="0" marL="0" marR="0" rtl="0" algn="r">
              <a:lnSpc>
                <a:spcPct val="100000"/>
              </a:lnSpc>
              <a:spcBef>
                <a:spcPts val="0"/>
              </a:spcBef>
              <a:spcAft>
                <a:spcPts val="0"/>
              </a:spcAft>
              <a:buClr>
                <a:srgbClr val="000000"/>
              </a:buClr>
              <a:buSzPts val="800"/>
              <a:buFont typeface="Arial"/>
              <a:buNone/>
            </a:pPr>
            <a:r>
              <a:t/>
            </a:r>
            <a:endParaRPr b="0" i="0" sz="800" u="none" cap="none" strike="noStrike">
              <a:solidFill>
                <a:srgbClr val="999999"/>
              </a:solidFill>
              <a:latin typeface="Montserrat"/>
              <a:ea typeface="Montserrat"/>
              <a:cs typeface="Montserrat"/>
              <a:sym typeface="Montserrat"/>
            </a:endParaRPr>
          </a:p>
        </p:txBody>
      </p:sp>
      <p:sp>
        <p:nvSpPr>
          <p:cNvPr id="44" name="Google Shape;44;p1"/>
          <p:cNvSpPr txBox="1"/>
          <p:nvPr/>
        </p:nvSpPr>
        <p:spPr>
          <a:xfrm>
            <a:off x="360000" y="4686025"/>
            <a:ext cx="1468500" cy="257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fr-CA" sz="800" u="none" cap="none" strike="noStrike">
                <a:solidFill>
                  <a:srgbClr val="999999"/>
                </a:solidFill>
                <a:latin typeface="Montserrat"/>
                <a:ea typeface="Montserrat"/>
                <a:cs typeface="Montserrat"/>
                <a:sym typeface="Montserrat"/>
              </a:rPr>
              <a:t>Semaine 12</a:t>
            </a:r>
            <a:endParaRPr b="0" i="0" sz="800" u="none" cap="none" strike="noStrike">
              <a:solidFill>
                <a:srgbClr val="999999"/>
              </a:solidFill>
              <a:latin typeface="Montserrat"/>
              <a:ea typeface="Montserrat"/>
              <a:cs typeface="Montserrat"/>
              <a:sym typeface="Montserrat"/>
            </a:endParaRPr>
          </a:p>
        </p:txBody>
      </p:sp>
      <p:sp>
        <p:nvSpPr>
          <p:cNvPr id="45" name="Google Shape;45;p1"/>
          <p:cNvSpPr txBox="1"/>
          <p:nvPr/>
        </p:nvSpPr>
        <p:spPr>
          <a:xfrm>
            <a:off x="-884861" y="1535275"/>
            <a:ext cx="2397900" cy="1982400"/>
          </a:xfrm>
          <a:prstGeom prst="rect">
            <a:avLst/>
          </a:prstGeom>
          <a:noFill/>
          <a:ln>
            <a:noFill/>
          </a:ln>
        </p:spPr>
        <p:txBody>
          <a:bodyPr anchorCtr="0" anchor="t" bIns="91425" lIns="91425" spcFirstLastPara="1" rIns="91425" wrap="square" tIns="91425">
            <a:spAutoFit/>
          </a:bodyPr>
          <a:lstStyle/>
          <a:p>
            <a:pPr indent="0" lvl="0" marL="0" marR="0" rtl="0" algn="l">
              <a:lnSpc>
                <a:spcPct val="80000"/>
              </a:lnSpc>
              <a:spcBef>
                <a:spcPts val="0"/>
              </a:spcBef>
              <a:spcAft>
                <a:spcPts val="0"/>
              </a:spcAft>
              <a:buClr>
                <a:srgbClr val="000000"/>
              </a:buClr>
              <a:buSzPts val="14600"/>
              <a:buFont typeface="Arial"/>
              <a:buNone/>
            </a:pPr>
            <a:r>
              <a:rPr b="1" i="0" lang="fr-CA" sz="14600" u="none" cap="none" strike="noStrike">
                <a:solidFill>
                  <a:schemeClr val="dk2"/>
                </a:solidFill>
                <a:latin typeface="Pacifico"/>
                <a:ea typeface="Pacifico"/>
                <a:cs typeface="Pacifico"/>
                <a:sym typeface="Pacifico"/>
              </a:rPr>
              <a:t>@</a:t>
            </a:r>
            <a:endParaRPr b="1" i="0" sz="14600" u="none" cap="none" strike="noStrike">
              <a:solidFill>
                <a:schemeClr val="dk2"/>
              </a:solidFill>
              <a:latin typeface="Pacifico"/>
              <a:ea typeface="Pacifico"/>
              <a:cs typeface="Pacifico"/>
              <a:sym typeface="Pacific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
                                        </p:tgtEl>
                                        <p:attrNameLst>
                                          <p:attrName>style.visibility</p:attrName>
                                        </p:attrNameLst>
                                      </p:cBhvr>
                                      <p:to>
                                        <p:strVal val="visible"/>
                                      </p:to>
                                    </p:set>
                                    <p:animEffect filter="fade" transition="in">
                                      <p:cBhvr>
                                        <p:cTn dur="1000"/>
                                        <p:tgtEl>
                                          <p:spTgt spid="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0"/>
          <p:cNvSpPr txBox="1"/>
          <p:nvPr/>
        </p:nvSpPr>
        <p:spPr>
          <a:xfrm>
            <a:off x="360000" y="360000"/>
            <a:ext cx="3852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Comment définir</a:t>
            </a:r>
            <a:endParaRPr b="1" i="0"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le média</a:t>
            </a:r>
            <a:endParaRPr b="1" i="0" sz="2800" u="none" cap="none" strike="noStrike">
              <a:solidFill>
                <a:schemeClr val="dk2"/>
              </a:solidFill>
              <a:latin typeface="Montserrat"/>
              <a:ea typeface="Montserrat"/>
              <a:cs typeface="Montserrat"/>
              <a:sym typeface="Montserrat"/>
            </a:endParaRPr>
          </a:p>
          <a:p>
            <a:pPr indent="0" lvl="0" marL="0" marR="0" rtl="0" algn="l">
              <a:lnSpc>
                <a:spcPct val="14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Pour les valeurs de média en CSS3, il y a aussi deux approches que vous pouvez utiliser. Une en HTML et l’autre en CSS.</a:t>
            </a:r>
            <a:endParaRPr b="0" i="0" sz="1600" u="none" cap="none" strike="noStrike">
              <a:solidFill>
                <a:srgbClr val="000000"/>
              </a:solidFill>
              <a:latin typeface="Montserrat"/>
              <a:ea typeface="Montserrat"/>
              <a:cs typeface="Montserrat"/>
              <a:sym typeface="Montserrat"/>
            </a:endParaRPr>
          </a:p>
          <a:p>
            <a:pPr indent="0" lvl="0" marL="0" marR="0" rtl="0" algn="l">
              <a:lnSpc>
                <a:spcPct val="140000"/>
              </a:lnSpc>
              <a:spcBef>
                <a:spcPts val="0"/>
              </a:spcBef>
              <a:spcAft>
                <a:spcPts val="0"/>
              </a:spcAft>
              <a:buClr>
                <a:srgbClr val="000000"/>
              </a:buClr>
              <a:buSzPts val="2800"/>
              <a:buFont typeface="Arial"/>
              <a:buNone/>
            </a:pPr>
            <a:r>
              <a:t/>
            </a:r>
            <a:endParaRPr b="1" i="0" sz="2800" u="none" cap="none" strike="noStrike">
              <a:solidFill>
                <a:schemeClr val="dk2"/>
              </a:solidFill>
              <a:latin typeface="Montserrat"/>
              <a:ea typeface="Montserrat"/>
              <a:cs typeface="Montserrat"/>
              <a:sym typeface="Montserrat"/>
            </a:endParaRPr>
          </a:p>
        </p:txBody>
      </p:sp>
      <p:sp>
        <p:nvSpPr>
          <p:cNvPr id="102" name="Google Shape;102;p10"/>
          <p:cNvSpPr txBox="1"/>
          <p:nvPr/>
        </p:nvSpPr>
        <p:spPr>
          <a:xfrm>
            <a:off x="4572000" y="0"/>
            <a:ext cx="4568400" cy="2775600"/>
          </a:xfrm>
          <a:prstGeom prst="rect">
            <a:avLst/>
          </a:prstGeom>
          <a:solidFill>
            <a:schemeClr val="dk1"/>
          </a:solidFill>
          <a:ln>
            <a:noFill/>
          </a:ln>
        </p:spPr>
        <p:txBody>
          <a:bodyPr anchorCtr="0" anchor="ctr" bIns="91425" lIns="360000" spcFirstLastPara="1" rIns="360000" wrap="square" tIns="91425">
            <a:noAutofit/>
          </a:bodyPr>
          <a:lstStyle/>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&lt;</a:t>
            </a:r>
            <a:r>
              <a:rPr b="1" i="0" lang="fr-CA" sz="900" u="none" cap="none" strike="noStrike">
                <a:solidFill>
                  <a:srgbClr val="F07178"/>
                </a:solidFill>
                <a:latin typeface="Courier New"/>
                <a:ea typeface="Courier New"/>
                <a:cs typeface="Courier New"/>
                <a:sym typeface="Courier New"/>
              </a:rPr>
              <a:t>link</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rel</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stylesheet</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href</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style.css</a:t>
            </a:r>
            <a:r>
              <a:rPr b="1" i="0" lang="fr-CA" sz="900" u="none" cap="none" strike="noStrike">
                <a:solidFill>
                  <a:srgbClr val="89DDFF"/>
                </a:solidFill>
                <a:latin typeface="Courier New"/>
                <a:ea typeface="Courier New"/>
                <a:cs typeface="Courier New"/>
                <a:sym typeface="Courier New"/>
              </a:rPr>
              <a:t>"    </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media</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screen and (max-width: 640px)</a:t>
            </a:r>
            <a:r>
              <a:rPr b="1" i="0" lang="fr-CA" sz="900" u="none" cap="none" strike="noStrike">
                <a:solidFill>
                  <a:srgbClr val="89DDFF"/>
                </a:solidFill>
                <a:latin typeface="Courier New"/>
                <a:ea typeface="Courier New"/>
                <a:cs typeface="Courier New"/>
                <a:sym typeface="Courier New"/>
              </a:rPr>
              <a:t>"&gt;</a:t>
            </a:r>
            <a:endParaRPr b="1" i="0" sz="900" u="none" cap="none" strike="noStrike">
              <a:solidFill>
                <a:srgbClr val="EEFFFF"/>
              </a:solidFill>
              <a:latin typeface="Courier New"/>
              <a:ea typeface="Courier New"/>
              <a:cs typeface="Courier New"/>
              <a:sym typeface="Courier New"/>
            </a:endParaRPr>
          </a:p>
        </p:txBody>
      </p:sp>
      <p:sp>
        <p:nvSpPr>
          <p:cNvPr id="103" name="Google Shape;103;p10"/>
          <p:cNvSpPr txBox="1"/>
          <p:nvPr/>
        </p:nvSpPr>
        <p:spPr>
          <a:xfrm>
            <a:off x="4683725" y="65575"/>
            <a:ext cx="720000" cy="153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index.html</a:t>
            </a:r>
            <a:endParaRPr b="0" i="0" sz="1000" u="none" cap="none" strike="noStrike">
              <a:solidFill>
                <a:srgbClr val="B7B7B7"/>
              </a:solidFill>
              <a:latin typeface="Arial"/>
              <a:ea typeface="Arial"/>
              <a:cs typeface="Arial"/>
              <a:sym typeface="Arial"/>
            </a:endParaRPr>
          </a:p>
        </p:txBody>
      </p:sp>
      <p:sp>
        <p:nvSpPr>
          <p:cNvPr id="104" name="Google Shape;104;p10"/>
          <p:cNvSpPr txBox="1"/>
          <p:nvPr/>
        </p:nvSpPr>
        <p:spPr>
          <a:xfrm>
            <a:off x="4572000" y="2930400"/>
            <a:ext cx="4568400" cy="2210400"/>
          </a:xfrm>
          <a:prstGeom prst="rect">
            <a:avLst/>
          </a:prstGeom>
          <a:solidFill>
            <a:schemeClr val="dk1"/>
          </a:solidFill>
          <a:ln>
            <a:noFill/>
          </a:ln>
        </p:spPr>
        <p:txBody>
          <a:bodyPr anchorCtr="0" anchor="ctr" bIns="91425" lIns="360000" spcFirstLastPara="1" rIns="360000" wrap="square" tIns="91425">
            <a:noAutofit/>
          </a:bodyPr>
          <a:lstStyle/>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rgbClr val="89DDFF"/>
                </a:solidFill>
                <a:latin typeface="Courier New"/>
                <a:ea typeface="Courier New"/>
                <a:cs typeface="Courier New"/>
                <a:sym typeface="Courier New"/>
              </a:rPr>
              <a:t>…</a:t>
            </a:r>
            <a:endParaRPr b="1" i="1"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rgbClr val="89DDFF"/>
                </a:solidFill>
                <a:latin typeface="Courier New"/>
                <a:ea typeface="Courier New"/>
                <a:cs typeface="Courier New"/>
                <a:sym typeface="Courier New"/>
              </a:rPr>
              <a:t>@media</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screen</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C792EA"/>
                </a:solidFill>
                <a:latin typeface="Courier New"/>
                <a:ea typeface="Courier New"/>
                <a:cs typeface="Courier New"/>
                <a:sym typeface="Courier New"/>
              </a:rPr>
              <a:t>and</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B2CCD6"/>
                </a:solidFill>
                <a:latin typeface="Courier New"/>
                <a:ea typeface="Courier New"/>
                <a:cs typeface="Courier New"/>
                <a:sym typeface="Courier New"/>
              </a:rPr>
              <a:t>max-width</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640px</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07178"/>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a:t>
            </a:r>
            <a:endParaRPr b="1" i="1" sz="900" u="none" cap="none" strike="noStrike">
              <a:solidFill>
                <a:srgbClr val="89DDFF"/>
              </a:solidFill>
              <a:latin typeface="Courier New"/>
              <a:ea typeface="Courier New"/>
              <a:cs typeface="Courier New"/>
              <a:sym typeface="Courier New"/>
            </a:endParaRPr>
          </a:p>
        </p:txBody>
      </p:sp>
      <p:sp>
        <p:nvSpPr>
          <p:cNvPr id="105" name="Google Shape;105;p10"/>
          <p:cNvSpPr txBox="1"/>
          <p:nvPr/>
        </p:nvSpPr>
        <p:spPr>
          <a:xfrm>
            <a:off x="4683725" y="3014575"/>
            <a:ext cx="1138500" cy="153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header.scss</a:t>
            </a:r>
            <a:endParaRPr b="0" i="0" sz="1000" u="none" cap="none" strike="noStrike">
              <a:solidFill>
                <a:srgbClr val="B7B7B7"/>
              </a:solidFill>
              <a:latin typeface="Arial"/>
              <a:ea typeface="Arial"/>
              <a:cs typeface="Arial"/>
              <a:sym typeface="Arial"/>
            </a:endParaRPr>
          </a:p>
        </p:txBody>
      </p:sp>
      <p:cxnSp>
        <p:nvCxnSpPr>
          <p:cNvPr id="106" name="Google Shape;106;p10"/>
          <p:cNvCxnSpPr>
            <a:stCxn id="107" idx="0"/>
          </p:cNvCxnSpPr>
          <p:nvPr/>
        </p:nvCxnSpPr>
        <p:spPr>
          <a:xfrm flipH="1" rot="10800000">
            <a:off x="6391475" y="1562200"/>
            <a:ext cx="213600" cy="308700"/>
          </a:xfrm>
          <a:prstGeom prst="straightConnector1">
            <a:avLst/>
          </a:prstGeom>
          <a:noFill/>
          <a:ln cap="flat" cmpd="sng" w="19050">
            <a:solidFill>
              <a:schemeClr val="accent1"/>
            </a:solidFill>
            <a:prstDash val="solid"/>
            <a:round/>
            <a:headEnd len="sm" w="sm" type="none"/>
            <a:tailEnd len="med" w="med" type="triangle"/>
          </a:ln>
        </p:spPr>
      </p:cxnSp>
      <p:sp>
        <p:nvSpPr>
          <p:cNvPr id="107" name="Google Shape;107;p10"/>
          <p:cNvSpPr txBox="1"/>
          <p:nvPr/>
        </p:nvSpPr>
        <p:spPr>
          <a:xfrm>
            <a:off x="5822225" y="1870900"/>
            <a:ext cx="1138500" cy="431100"/>
          </a:xfrm>
          <a:prstGeom prst="rect">
            <a:avLst/>
          </a:prstGeom>
          <a:solidFill>
            <a:schemeClr val="accent1"/>
          </a:solidFill>
          <a:ln>
            <a:noFill/>
          </a:ln>
        </p:spPr>
        <p:txBody>
          <a:bodyPr anchorCtr="0" anchor="t" bIns="91425" lIns="90000" spcFirstLastPara="1" rIns="91425" wrap="square" tIns="91425">
            <a:spAutoFit/>
          </a:bodyPr>
          <a:lstStyle/>
          <a:p>
            <a:pPr indent="0" lvl="0" marL="0" marR="0" rtl="0" algn="ctr">
              <a:lnSpc>
                <a:spcPct val="100000"/>
              </a:lnSpc>
              <a:spcBef>
                <a:spcPts val="0"/>
              </a:spcBef>
              <a:spcAft>
                <a:spcPts val="0"/>
              </a:spcAft>
              <a:buClr>
                <a:srgbClr val="000000"/>
              </a:buClr>
              <a:buSzPts val="800"/>
              <a:buFont typeface="Arial"/>
              <a:buNone/>
            </a:pPr>
            <a:r>
              <a:rPr b="1" i="0" lang="fr-CA" sz="800" u="none" cap="none" strike="noStrike">
                <a:solidFill>
                  <a:srgbClr val="FFFFFF"/>
                </a:solidFill>
                <a:latin typeface="Montserrat"/>
                <a:ea typeface="Montserrat"/>
                <a:cs typeface="Montserrat"/>
                <a:sym typeface="Montserrat"/>
              </a:rPr>
              <a:t>ici pour spécifier le média</a:t>
            </a:r>
            <a:endParaRPr b="1" i="0" sz="8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1"/>
          <p:cNvSpPr txBox="1"/>
          <p:nvPr/>
        </p:nvSpPr>
        <p:spPr>
          <a:xfrm>
            <a:off x="360000" y="360000"/>
            <a:ext cx="5976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1" lang="fr-CA" sz="2800" u="none" cap="none" strike="noStrike">
                <a:solidFill>
                  <a:schemeClr val="dk2"/>
                </a:solidFill>
                <a:latin typeface="Montserrat"/>
                <a:ea typeface="Montserrat"/>
                <a:cs typeface="Montserrat"/>
                <a:sym typeface="Montserrat"/>
              </a:rPr>
              <a:t>Média queries</a:t>
            </a:r>
            <a:endParaRPr b="1" i="1"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On peut préfixer la plupart des critères par </a:t>
            </a:r>
            <a:r>
              <a:rPr b="1" i="0" lang="fr-CA" sz="1600" u="none" cap="none" strike="noStrike">
                <a:solidFill>
                  <a:schemeClr val="dk2"/>
                </a:solidFill>
                <a:latin typeface="Montserrat"/>
                <a:ea typeface="Montserrat"/>
                <a:cs typeface="Montserrat"/>
                <a:sym typeface="Montserrat"/>
              </a:rPr>
              <a:t>min-</a:t>
            </a:r>
            <a:r>
              <a:rPr b="0" i="0" lang="fr-CA" sz="1600" u="none" cap="none" strike="noStrike">
                <a:solidFill>
                  <a:srgbClr val="000000"/>
                </a:solidFill>
                <a:latin typeface="Montserrat"/>
                <a:ea typeface="Montserrat"/>
                <a:cs typeface="Montserrat"/>
                <a:sym typeface="Montserrat"/>
              </a:rPr>
              <a:t> ou </a:t>
            </a:r>
            <a:r>
              <a:rPr b="1" i="0" lang="fr-CA" sz="1600" u="none" cap="none" strike="noStrike">
                <a:solidFill>
                  <a:schemeClr val="dk2"/>
                </a:solidFill>
                <a:latin typeface="Montserrat"/>
                <a:ea typeface="Montserrat"/>
                <a:cs typeface="Montserrat"/>
                <a:sym typeface="Montserrat"/>
              </a:rPr>
              <a:t>max-</a:t>
            </a:r>
            <a:r>
              <a:rPr b="0" i="0" lang="fr-CA" sz="1600" u="none" cap="none" strike="noStrike">
                <a:solidFill>
                  <a:srgbClr val="000000"/>
                </a:solidFill>
                <a:latin typeface="Montserrat"/>
                <a:ea typeface="Montserrat"/>
                <a:cs typeface="Montserrat"/>
                <a:sym typeface="Montserrat"/>
              </a:rPr>
              <a:t> (par exemple: min-height ou max-resolution).</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Les dimensions sont définies avec des unités (</a:t>
            </a:r>
            <a:r>
              <a:rPr b="1" i="0" lang="fr-CA" sz="1600" u="none" cap="none" strike="noStrike">
                <a:solidFill>
                  <a:srgbClr val="000000"/>
                </a:solidFill>
                <a:latin typeface="Montserrat"/>
                <a:ea typeface="Montserrat"/>
                <a:cs typeface="Montserrat"/>
                <a:sym typeface="Montserrat"/>
              </a:rPr>
              <a:t>px, em</a:t>
            </a:r>
            <a:r>
              <a:rPr b="0" i="0" lang="fr-CA" sz="1600" u="none" cap="none" strike="noStrike">
                <a:solidFill>
                  <a:srgbClr val="000000"/>
                </a:solidFill>
                <a:latin typeface="Montserrat"/>
                <a:ea typeface="Montserrat"/>
                <a:cs typeface="Montserrat"/>
                <a:sym typeface="Montserrat"/>
              </a:rPr>
              <a:t>). Les ratio avec des fractions (</a:t>
            </a:r>
            <a:r>
              <a:rPr b="1" i="0" lang="fr-CA" sz="1600" u="none" cap="none" strike="noStrike">
                <a:solidFill>
                  <a:srgbClr val="000000"/>
                </a:solidFill>
                <a:latin typeface="Montserrat"/>
                <a:ea typeface="Montserrat"/>
                <a:cs typeface="Montserrat"/>
                <a:sym typeface="Montserrat"/>
              </a:rPr>
              <a:t>entier/entier</a:t>
            </a:r>
            <a:r>
              <a:rPr b="0" i="0" lang="fr-CA" sz="1600" u="none" cap="none" strike="noStrike">
                <a:solidFill>
                  <a:srgbClr val="000000"/>
                </a:solidFill>
                <a:latin typeface="Montserrat"/>
                <a:ea typeface="Montserrat"/>
                <a:cs typeface="Montserrat"/>
                <a:sym typeface="Montserrat"/>
              </a:rPr>
              <a:t>). Une résolution sera définie en dpi (</a:t>
            </a:r>
            <a:r>
              <a:rPr b="1" i="0" lang="fr-CA" sz="1600" u="none" cap="none" strike="noStrike">
                <a:solidFill>
                  <a:srgbClr val="000000"/>
                </a:solidFill>
                <a:latin typeface="Montserrat"/>
                <a:ea typeface="Montserrat"/>
                <a:cs typeface="Montserrat"/>
                <a:sym typeface="Montserrat"/>
              </a:rPr>
              <a:t>points par pouce</a:t>
            </a:r>
            <a:r>
              <a:rPr b="0" i="0" lang="fr-CA" sz="1600" u="none" cap="none" strike="noStrike">
                <a:solidFill>
                  <a:srgbClr val="000000"/>
                </a:solidFill>
                <a:latin typeface="Montserrat"/>
                <a:ea typeface="Montserrat"/>
                <a:cs typeface="Montserrat"/>
                <a:sym typeface="Montserrat"/>
              </a:rPr>
              <a:t>) ou en dpcm (points par centimètres).</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100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On peut aussi utiliser les opérateurs logique </a:t>
            </a:r>
            <a:r>
              <a:rPr b="1" i="0" lang="fr-CA" sz="1600" u="none" cap="none" strike="noStrike">
                <a:solidFill>
                  <a:srgbClr val="000000"/>
                </a:solidFill>
                <a:latin typeface="Montserrat"/>
                <a:ea typeface="Montserrat"/>
                <a:cs typeface="Montserrat"/>
                <a:sym typeface="Montserrat"/>
              </a:rPr>
              <a:t>and</a:t>
            </a:r>
            <a:r>
              <a:rPr b="0" i="0" lang="fr-CA" sz="1600" u="none" cap="none" strike="noStrike">
                <a:solidFill>
                  <a:srgbClr val="000000"/>
                </a:solidFill>
                <a:latin typeface="Montserrat"/>
                <a:ea typeface="Montserrat"/>
                <a:cs typeface="Montserrat"/>
                <a:sym typeface="Montserrat"/>
              </a:rPr>
              <a:t>, </a:t>
            </a:r>
            <a:r>
              <a:rPr b="1" i="0" lang="fr-CA" sz="1600" u="none" cap="none" strike="noStrike">
                <a:solidFill>
                  <a:srgbClr val="000000"/>
                </a:solidFill>
                <a:latin typeface="Montserrat"/>
                <a:ea typeface="Montserrat"/>
                <a:cs typeface="Montserrat"/>
                <a:sym typeface="Montserrat"/>
              </a:rPr>
              <a:t>only</a:t>
            </a:r>
            <a:r>
              <a:rPr b="0" i="0" lang="fr-CA" sz="1600" u="none" cap="none" strike="noStrike">
                <a:solidFill>
                  <a:srgbClr val="000000"/>
                </a:solidFill>
                <a:latin typeface="Montserrat"/>
                <a:ea typeface="Montserrat"/>
                <a:cs typeface="Montserrat"/>
                <a:sym typeface="Montserrat"/>
              </a:rPr>
              <a:t> et </a:t>
            </a:r>
            <a:r>
              <a:rPr b="1" i="0" lang="fr-CA" sz="1600" u="none" cap="none" strike="noStrike">
                <a:solidFill>
                  <a:srgbClr val="000000"/>
                </a:solidFill>
                <a:latin typeface="Montserrat"/>
                <a:ea typeface="Montserrat"/>
                <a:cs typeface="Montserrat"/>
                <a:sym typeface="Montserrat"/>
              </a:rPr>
              <a:t>not</a:t>
            </a:r>
            <a:r>
              <a:rPr b="0" i="0" lang="fr-CA" sz="1600" u="none" cap="none" strike="noStrike">
                <a:solidFill>
                  <a:srgbClr val="000000"/>
                </a:solidFill>
                <a:latin typeface="Montserrat"/>
                <a:ea typeface="Montserrat"/>
                <a:cs typeface="Montserrat"/>
                <a:sym typeface="Montserrat"/>
              </a:rPr>
              <a:t>. Pour le « </a:t>
            </a:r>
            <a:r>
              <a:rPr b="0" i="1" lang="fr-CA" sz="1600" u="none" cap="none" strike="noStrike">
                <a:solidFill>
                  <a:srgbClr val="000000"/>
                </a:solidFill>
                <a:latin typeface="Montserrat"/>
                <a:ea typeface="Montserrat"/>
                <a:cs typeface="Montserrat"/>
                <a:sym typeface="Montserrat"/>
              </a:rPr>
              <a:t>ou</a:t>
            </a:r>
            <a:r>
              <a:rPr b="0" i="0" lang="fr-CA" sz="1600" u="none" cap="none" strike="noStrike">
                <a:solidFill>
                  <a:srgbClr val="000000"/>
                </a:solidFill>
                <a:latin typeface="Montserrat"/>
                <a:ea typeface="Montserrat"/>
                <a:cs typeface="Montserrat"/>
                <a:sym typeface="Montserrat"/>
              </a:rPr>
              <a:t> », il suffit d’utiliser la </a:t>
            </a:r>
            <a:r>
              <a:rPr b="1" i="0" lang="fr-CA" sz="1600" u="none" cap="none" strike="noStrike">
                <a:solidFill>
                  <a:srgbClr val="000000"/>
                </a:solidFill>
                <a:latin typeface="Montserrat"/>
                <a:ea typeface="Montserrat"/>
                <a:cs typeface="Montserrat"/>
                <a:sym typeface="Montserrat"/>
              </a:rPr>
              <a:t>virgule</a:t>
            </a:r>
            <a:r>
              <a:rPr b="0" i="0" lang="fr-CA" sz="1600" u="none" cap="none" strike="noStrike">
                <a:solidFill>
                  <a:srgbClr val="000000"/>
                </a:solidFill>
                <a:latin typeface="Montserrat"/>
                <a:ea typeface="Montserrat"/>
                <a:cs typeface="Montserrat"/>
                <a:sym typeface="Montserrat"/>
              </a:rPr>
              <a:t> pour séparer les conditions</a:t>
            </a:r>
            <a:endParaRPr b="0"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2"/>
          <p:cNvSpPr txBox="1"/>
          <p:nvPr>
            <p:ph type="title"/>
          </p:nvPr>
        </p:nvSpPr>
        <p:spPr>
          <a:xfrm>
            <a:off x="360000" y="0"/>
            <a:ext cx="8424000" cy="51435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4500"/>
              <a:buFont typeface="Arial"/>
              <a:buNone/>
            </a:pPr>
            <a:r>
              <a:rPr b="0" i="0" lang="fr-CA" sz="4500" u="none" cap="none" strike="noStrike">
                <a:solidFill>
                  <a:srgbClr val="FFFFFF"/>
                </a:solidFill>
                <a:latin typeface="Montserrat Black"/>
                <a:ea typeface="Montserrat Black"/>
                <a:cs typeface="Montserrat Black"/>
                <a:sym typeface="Montserrat Black"/>
              </a:rPr>
              <a:t>⚠️ La prochaine slide est comme vraiment importante </a:t>
            </a:r>
            <a:r>
              <a:rPr b="0" i="0" lang="fr-CA" sz="4500" u="none" cap="none" strike="noStrike">
                <a:solidFill>
                  <a:schemeClr val="lt1"/>
                </a:solidFill>
                <a:latin typeface="Montserrat Black"/>
                <a:ea typeface="Montserrat Black"/>
                <a:cs typeface="Montserrat Black"/>
                <a:sym typeface="Montserrat Black"/>
              </a:rPr>
              <a:t>⚠️</a:t>
            </a:r>
            <a:endParaRPr b="0" i="1" sz="2800" u="none" cap="none" strike="noStrike">
              <a:solidFill>
                <a:schemeClr val="lt1"/>
              </a:solidFill>
              <a:latin typeface="Montserrat Black"/>
              <a:ea typeface="Montserrat Black"/>
              <a:cs typeface="Montserrat Black"/>
              <a:sym typeface="Montserrat Black"/>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3"/>
          <p:cNvPicPr preferRelativeResize="0"/>
          <p:nvPr/>
        </p:nvPicPr>
        <p:blipFill rotWithShape="1">
          <a:blip r:embed="rId3">
            <a:alphaModFix/>
          </a:blip>
          <a:srcRect b="0" l="5554" r="5555" t="0"/>
          <a:stretch/>
        </p:blipFill>
        <p:spPr>
          <a:xfrm>
            <a:off x="0" y="0"/>
            <a:ext cx="9144000" cy="5143500"/>
          </a:xfrm>
          <a:prstGeom prst="rect">
            <a:avLst/>
          </a:prstGeom>
          <a:noFill/>
          <a:ln>
            <a:noFill/>
          </a:ln>
        </p:spPr>
      </p:pic>
      <p:sp>
        <p:nvSpPr>
          <p:cNvPr id="123" name="Google Shape;123;p13"/>
          <p:cNvSpPr txBox="1"/>
          <p:nvPr/>
        </p:nvSpPr>
        <p:spPr>
          <a:xfrm>
            <a:off x="332525" y="512125"/>
            <a:ext cx="8064000" cy="4423500"/>
          </a:xfrm>
          <a:prstGeom prst="rect">
            <a:avLst/>
          </a:prstGeom>
          <a:noFill/>
          <a:ln>
            <a:noFill/>
          </a:ln>
          <a:effectLst>
            <a:outerShdw blurRad="500063" rotWithShape="0" algn="bl" dist="9525">
              <a:srgbClr val="000000"/>
            </a:outerShdw>
          </a:effectLst>
        </p:spPr>
        <p:txBody>
          <a:bodyPr anchorCtr="0" anchor="b" bIns="0" lIns="0" spcFirstLastPara="1" rIns="0" wrap="square" tIns="0">
            <a:noAutofit/>
          </a:bodyPr>
          <a:lstStyle/>
          <a:p>
            <a:pPr indent="0" lvl="0" marL="0" marR="0" rtl="0" algn="ctr">
              <a:lnSpc>
                <a:spcPct val="80000"/>
              </a:lnSpc>
              <a:spcBef>
                <a:spcPts val="0"/>
              </a:spcBef>
              <a:spcAft>
                <a:spcPts val="0"/>
              </a:spcAft>
              <a:buClr>
                <a:srgbClr val="000000"/>
              </a:buClr>
              <a:buSzPts val="4000"/>
              <a:buFont typeface="Arial"/>
              <a:buNone/>
            </a:pPr>
            <a:r>
              <a:rPr b="0" i="0" lang="fr-CA" sz="4000" u="none" cap="none" strike="noStrike">
                <a:solidFill>
                  <a:srgbClr val="FFFFFF"/>
                </a:solidFill>
                <a:latin typeface="Montserrat Black"/>
                <a:ea typeface="Montserrat Black"/>
                <a:cs typeface="Montserrat Black"/>
                <a:sym typeface="Montserrat Black"/>
              </a:rPr>
              <a:t>pas de stress c’est</a:t>
            </a:r>
            <a:endParaRPr b="0" i="0" sz="4000" u="none" cap="none" strike="noStrike">
              <a:solidFill>
                <a:srgbClr val="FFFFFF"/>
              </a:solidFill>
              <a:latin typeface="Montserrat Black"/>
              <a:ea typeface="Montserrat Black"/>
              <a:cs typeface="Montserrat Black"/>
              <a:sym typeface="Montserrat Black"/>
            </a:endParaRPr>
          </a:p>
          <a:p>
            <a:pPr indent="0" lvl="0" marL="0" marR="0" rtl="0" algn="ctr">
              <a:lnSpc>
                <a:spcPct val="80000"/>
              </a:lnSpc>
              <a:spcBef>
                <a:spcPts val="0"/>
              </a:spcBef>
              <a:spcAft>
                <a:spcPts val="0"/>
              </a:spcAft>
              <a:buClr>
                <a:srgbClr val="000000"/>
              </a:buClr>
              <a:buSzPts val="4000"/>
              <a:buFont typeface="Arial"/>
              <a:buNone/>
            </a:pPr>
            <a:r>
              <a:rPr b="0" i="0" lang="fr-CA" sz="4000" u="none" cap="none" strike="noStrike">
                <a:solidFill>
                  <a:srgbClr val="FFFFFF"/>
                </a:solidFill>
                <a:latin typeface="Montserrat Black"/>
                <a:ea typeface="Montserrat Black"/>
                <a:cs typeface="Montserrat Black"/>
                <a:sym typeface="Montserrat Black"/>
              </a:rPr>
              <a:t>la prochaine</a:t>
            </a:r>
            <a:endParaRPr b="0" i="0" sz="4000" u="none" cap="none" strike="noStrike">
              <a:solidFill>
                <a:srgbClr val="FFFFFF"/>
              </a:solidFill>
              <a:latin typeface="Montserrat Black"/>
              <a:ea typeface="Montserrat Black"/>
              <a:cs typeface="Montserrat Black"/>
              <a:sym typeface="Montserrat Black"/>
            </a:endParaRPr>
          </a:p>
          <a:p>
            <a:pPr indent="0" lvl="0" marL="0" marR="0" rtl="0" algn="ctr">
              <a:lnSpc>
                <a:spcPct val="80000"/>
              </a:lnSpc>
              <a:spcBef>
                <a:spcPts val="0"/>
              </a:spcBef>
              <a:spcAft>
                <a:spcPts val="0"/>
              </a:spcAft>
              <a:buClr>
                <a:srgbClr val="000000"/>
              </a:buClr>
              <a:buSzPts val="4000"/>
              <a:buFont typeface="Arial"/>
              <a:buNone/>
            </a:pPr>
            <a:r>
              <a:t/>
            </a:r>
            <a:endParaRPr b="0" i="0" sz="4000" u="none" cap="none" strike="noStrike">
              <a:solidFill>
                <a:srgbClr val="FFFFFF"/>
              </a:solidFill>
              <a:latin typeface="Montserrat Black"/>
              <a:ea typeface="Montserrat Black"/>
              <a:cs typeface="Montserrat Black"/>
              <a:sym typeface="Montserrat Black"/>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4"/>
          <p:cNvSpPr txBox="1"/>
          <p:nvPr/>
        </p:nvSpPr>
        <p:spPr>
          <a:xfrm>
            <a:off x="360000" y="360000"/>
            <a:ext cx="5976000" cy="1850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200"/>
              <a:buFont typeface="Arial"/>
              <a:buNone/>
            </a:pPr>
            <a:r>
              <a:rPr b="1" i="0" lang="fr-CA" sz="2200" u="none" cap="none" strike="noStrike">
                <a:solidFill>
                  <a:schemeClr val="dk2"/>
                </a:solidFill>
                <a:latin typeface="Montserrat"/>
                <a:ea typeface="Montserrat"/>
                <a:cs typeface="Montserrat"/>
                <a:sym typeface="Montserrat"/>
              </a:rPr>
              <a:t>Balise &lt;meta&gt;</a:t>
            </a:r>
            <a:endParaRPr b="1" baseline="30000" i="0" sz="2200" u="none" cap="none" strike="noStrike">
              <a:solidFill>
                <a:schemeClr val="dk2"/>
              </a:solidFill>
              <a:latin typeface="Montserrat"/>
              <a:ea typeface="Montserrat"/>
              <a:cs typeface="Montserrat"/>
              <a:sym typeface="Montserrat"/>
            </a:endParaRPr>
          </a:p>
          <a:p>
            <a:pPr indent="0" lvl="0" marL="0" marR="0" rtl="0" algn="l">
              <a:lnSpc>
                <a:spcPct val="100000"/>
              </a:lnSpc>
              <a:spcBef>
                <a:spcPts val="1000"/>
              </a:spcBef>
              <a:spcAft>
                <a:spcPts val="1000"/>
              </a:spcAft>
              <a:buClr>
                <a:srgbClr val="000000"/>
              </a:buClr>
              <a:buSzPts val="1800"/>
              <a:buFont typeface="Arial"/>
              <a:buNone/>
            </a:pPr>
            <a:r>
              <a:rPr b="0" i="0" lang="fr-CA" sz="1800" u="none" cap="none" strike="noStrike">
                <a:solidFill>
                  <a:srgbClr val="000000"/>
                </a:solidFill>
                <a:latin typeface="Montserrat"/>
                <a:ea typeface="Montserrat"/>
                <a:cs typeface="Montserrat"/>
                <a:sym typeface="Montserrat"/>
              </a:rPr>
              <a:t>Pour que les règles CSS s’appliquent bien sur mobile. </a:t>
            </a:r>
            <a:r>
              <a:rPr b="1" i="0" lang="fr-CA" sz="1800" u="none" cap="none" strike="noStrike">
                <a:solidFill>
                  <a:srgbClr val="000000"/>
                </a:solidFill>
                <a:latin typeface="Montserrat"/>
                <a:ea typeface="Montserrat"/>
                <a:cs typeface="Montserrat"/>
                <a:sym typeface="Montserrat"/>
              </a:rPr>
              <a:t>Il faut absolument avoir</a:t>
            </a:r>
            <a:r>
              <a:rPr b="0" i="0" lang="fr-CA" sz="1800" u="none" cap="none" strike="noStrike">
                <a:solidFill>
                  <a:srgbClr val="000000"/>
                </a:solidFill>
                <a:latin typeface="Montserrat"/>
                <a:ea typeface="Montserrat"/>
                <a:cs typeface="Montserrat"/>
                <a:sym typeface="Montserrat"/>
              </a:rPr>
              <a:t> la balise ‘meta viewport’ incluse dans le ‘head’ de </a:t>
            </a:r>
            <a:r>
              <a:rPr b="1" i="0" lang="fr-CA" sz="1800" u="none" cap="none" strike="noStrike">
                <a:solidFill>
                  <a:srgbClr val="000000"/>
                </a:solidFill>
                <a:latin typeface="Montserrat"/>
                <a:ea typeface="Montserrat"/>
                <a:cs typeface="Montserrat"/>
                <a:sym typeface="Montserrat"/>
              </a:rPr>
              <a:t>toutes les pages de notre site web</a:t>
            </a:r>
            <a:r>
              <a:rPr b="0" i="0" lang="fr-CA" sz="1800" u="none" cap="none" strike="noStrike">
                <a:solidFill>
                  <a:srgbClr val="000000"/>
                </a:solidFill>
                <a:latin typeface="Montserrat"/>
                <a:ea typeface="Montserrat"/>
                <a:cs typeface="Montserrat"/>
                <a:sym typeface="Montserrat"/>
              </a:rPr>
              <a:t>.</a:t>
            </a:r>
            <a:endParaRPr b="1" i="0" sz="2200" u="none" cap="none" strike="noStrike">
              <a:solidFill>
                <a:schemeClr val="dk2"/>
              </a:solidFill>
              <a:latin typeface="Montserrat"/>
              <a:ea typeface="Montserrat"/>
              <a:cs typeface="Montserrat"/>
              <a:sym typeface="Montserrat"/>
            </a:endParaRPr>
          </a:p>
        </p:txBody>
      </p:sp>
      <p:grpSp>
        <p:nvGrpSpPr>
          <p:cNvPr id="129" name="Google Shape;129;p14"/>
          <p:cNvGrpSpPr/>
          <p:nvPr/>
        </p:nvGrpSpPr>
        <p:grpSpPr>
          <a:xfrm>
            <a:off x="0" y="2571857"/>
            <a:ext cx="9144000" cy="2571844"/>
            <a:chOff x="-3500" y="2535750"/>
            <a:chExt cx="9144000" cy="2213100"/>
          </a:xfrm>
        </p:grpSpPr>
        <p:sp>
          <p:nvSpPr>
            <p:cNvPr id="130" name="Google Shape;130;p14"/>
            <p:cNvSpPr txBox="1"/>
            <p:nvPr/>
          </p:nvSpPr>
          <p:spPr>
            <a:xfrm>
              <a:off x="-3500" y="2535750"/>
              <a:ext cx="9144000" cy="2213100"/>
            </a:xfrm>
            <a:prstGeom prst="rect">
              <a:avLst/>
            </a:prstGeom>
            <a:solidFill>
              <a:schemeClr val="dk1"/>
            </a:solidFill>
            <a:ln>
              <a:noFill/>
            </a:ln>
          </p:spPr>
          <p:txBody>
            <a:bodyPr anchorCtr="0" anchor="ctr" bIns="91425" lIns="360000" spcFirstLastPara="1" rIns="180000" wrap="square" tIns="91425">
              <a:noAutofit/>
            </a:bodyPr>
            <a:lstStyle/>
            <a:p>
              <a:pPr indent="0" lvl="0" marL="0" marR="0" rtl="0" algn="l">
                <a:lnSpc>
                  <a:spcPct val="150000"/>
                </a:lnSpc>
                <a:spcBef>
                  <a:spcPts val="0"/>
                </a:spcBef>
                <a:spcAft>
                  <a:spcPts val="0"/>
                </a:spcAft>
                <a:buClr>
                  <a:srgbClr val="000000"/>
                </a:buClr>
                <a:buSzPts val="900"/>
                <a:buFont typeface="Arial"/>
                <a:buNone/>
              </a:pPr>
              <a:r>
                <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&lt;</a:t>
              </a:r>
              <a:r>
                <a:rPr b="1" i="0" lang="fr-CA" sz="900" u="none" cap="none" strike="noStrike">
                  <a:solidFill>
                    <a:srgbClr val="F07178"/>
                  </a:solidFill>
                  <a:latin typeface="Courier New"/>
                  <a:ea typeface="Courier New"/>
                  <a:cs typeface="Courier New"/>
                  <a:sym typeface="Courier New"/>
                </a:rPr>
                <a:t>head</a:t>
              </a:r>
              <a:r>
                <a:rPr b="1" i="0" lang="fr-CA" sz="900" u="none" cap="none" strike="noStrike">
                  <a:solidFill>
                    <a:srgbClr val="89DDFF"/>
                  </a:solidFill>
                  <a:latin typeface="Courier New"/>
                  <a:ea typeface="Courier New"/>
                  <a:cs typeface="Courier New"/>
                  <a:sym typeface="Courier New"/>
                </a:rPr>
                <a:t>&gt;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  </a:t>
              </a:r>
              <a:r>
                <a:rPr b="1" i="0" lang="fr-CA" sz="900" u="none" cap="none" strike="noStrike">
                  <a:solidFill>
                    <a:schemeClr val="accent4"/>
                  </a:solidFill>
                  <a:latin typeface="Courier New"/>
                  <a:ea typeface="Courier New"/>
                  <a:cs typeface="Courier New"/>
                  <a:sym typeface="Courier New"/>
                </a:rPr>
                <a:t> ...</a:t>
              </a:r>
              <a:endParaRPr b="1" i="0" sz="900" u="none" cap="none" strike="noStrike">
                <a:solidFill>
                  <a:schemeClr val="accent4"/>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&lt;</a:t>
              </a:r>
              <a:r>
                <a:rPr b="1" i="0" lang="fr-CA" sz="900" u="none" cap="none" strike="noStrike">
                  <a:solidFill>
                    <a:srgbClr val="F07178"/>
                  </a:solidFill>
                  <a:latin typeface="Courier New"/>
                  <a:ea typeface="Courier New"/>
                  <a:cs typeface="Courier New"/>
                  <a:sym typeface="Courier New"/>
                </a:rPr>
                <a:t>meta</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name</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viewport</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content</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width=device-width, initial-scale=1</a:t>
              </a:r>
              <a:r>
                <a:rPr b="1" i="0" lang="fr-CA" sz="900" u="none" cap="none" strike="noStrike">
                  <a:solidFill>
                    <a:srgbClr val="89DDFF"/>
                  </a:solidFill>
                  <a:latin typeface="Courier New"/>
                  <a:ea typeface="Courier New"/>
                  <a:cs typeface="Courier New"/>
                  <a:sym typeface="Courier New"/>
                </a:rPr>
                <a:t>"&gt;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   </a:t>
              </a:r>
              <a:r>
                <a:rPr b="1" i="0" lang="fr-CA" sz="900" u="none" cap="none" strike="noStrike">
                  <a:solidFill>
                    <a:schemeClr val="lt1"/>
                  </a:solidFill>
                  <a:latin typeface="Courier New"/>
                  <a:ea typeface="Courier New"/>
                  <a:cs typeface="Courier New"/>
                  <a:sym typeface="Courier New"/>
                </a:rPr>
                <a:t>...</a:t>
              </a:r>
              <a:endParaRPr b="1" i="0" sz="900" u="none" cap="none" strike="noStrike">
                <a:solidFill>
                  <a:schemeClr val="lt1"/>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&lt;/</a:t>
              </a:r>
              <a:r>
                <a:rPr b="1" i="0" lang="fr-CA" sz="900" u="none" cap="none" strike="noStrike">
                  <a:solidFill>
                    <a:srgbClr val="F07178"/>
                  </a:solidFill>
                  <a:latin typeface="Courier New"/>
                  <a:ea typeface="Courier New"/>
                  <a:cs typeface="Courier New"/>
                  <a:sym typeface="Courier New"/>
                </a:rPr>
                <a:t>head</a:t>
              </a:r>
              <a:r>
                <a:rPr b="1" i="0" lang="fr-CA" sz="900" u="none" cap="none" strike="noStrike">
                  <a:solidFill>
                    <a:srgbClr val="89DDFF"/>
                  </a:solidFill>
                  <a:latin typeface="Courier New"/>
                  <a:ea typeface="Courier New"/>
                  <a:cs typeface="Courier New"/>
                  <a:sym typeface="Courier New"/>
                </a:rPr>
                <a:t>&gt;</a:t>
              </a:r>
              <a:endParaRPr b="1" i="0" sz="900" u="none" cap="none" strike="noStrike">
                <a:solidFill>
                  <a:srgbClr val="89DDFF"/>
                </a:solidFill>
                <a:latin typeface="Courier New"/>
                <a:ea typeface="Courier New"/>
                <a:cs typeface="Courier New"/>
                <a:sym typeface="Courier New"/>
              </a:endParaRPr>
            </a:p>
          </p:txBody>
        </p:sp>
        <p:sp>
          <p:nvSpPr>
            <p:cNvPr id="131" name="Google Shape;131;p14"/>
            <p:cNvSpPr txBox="1"/>
            <p:nvPr/>
          </p:nvSpPr>
          <p:spPr>
            <a:xfrm>
              <a:off x="360000" y="2720407"/>
              <a:ext cx="720000" cy="132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index.html</a:t>
              </a:r>
              <a:endParaRPr b="0" i="0" sz="1000" u="none" cap="none" strike="noStrike">
                <a:solidFill>
                  <a:srgbClr val="B7B7B7"/>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5"/>
          <p:cNvSpPr txBox="1"/>
          <p:nvPr>
            <p:ph type="title"/>
          </p:nvPr>
        </p:nvSpPr>
        <p:spPr>
          <a:xfrm>
            <a:off x="360000" y="0"/>
            <a:ext cx="8424000" cy="51435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1000"/>
              <a:buFont typeface="Arial"/>
              <a:buNone/>
            </a:pPr>
            <a:r>
              <a:rPr b="0" i="0" lang="fr-CA" sz="1000" u="none" cap="none" strike="noStrike">
                <a:solidFill>
                  <a:srgbClr val="FFFFFF"/>
                </a:solidFill>
                <a:latin typeface="Montserrat"/>
                <a:ea typeface="Montserrat"/>
                <a:cs typeface="Montserrat"/>
                <a:sym typeface="Montserrat"/>
              </a:rPr>
              <a:t>02</a:t>
            </a:r>
            <a:br>
              <a:rPr b="0" i="0" lang="fr-CA" sz="4500" u="none" cap="none" strike="noStrike">
                <a:solidFill>
                  <a:srgbClr val="FFFFFF"/>
                </a:solidFill>
                <a:latin typeface="Montserrat Black"/>
                <a:ea typeface="Montserrat Black"/>
                <a:cs typeface="Montserrat Black"/>
                <a:sym typeface="Montserrat Black"/>
              </a:rPr>
            </a:br>
            <a:r>
              <a:rPr b="0" i="0" lang="fr-CA" sz="4500" u="none" cap="none" strike="noStrike">
                <a:solidFill>
                  <a:schemeClr val="dk2"/>
                </a:solidFill>
                <a:latin typeface="Montserrat Black"/>
                <a:ea typeface="Montserrat Black"/>
                <a:cs typeface="Montserrat Black"/>
                <a:sym typeface="Montserrat Black"/>
              </a:rPr>
              <a:t>Approche responsive</a:t>
            </a:r>
            <a:endParaRPr b="0"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6"/>
          <p:cNvSpPr txBox="1"/>
          <p:nvPr/>
        </p:nvSpPr>
        <p:spPr>
          <a:xfrm>
            <a:off x="360000" y="360000"/>
            <a:ext cx="5976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Un site web </a:t>
            </a:r>
            <a:r>
              <a:rPr b="1" i="1" lang="fr-CA" sz="2800" u="none" cap="none" strike="noStrike">
                <a:solidFill>
                  <a:schemeClr val="dk2"/>
                </a:solidFill>
                <a:latin typeface="Montserrat"/>
                <a:ea typeface="Montserrat"/>
                <a:cs typeface="Montserrat"/>
                <a:sym typeface="Montserrat"/>
              </a:rPr>
              <a:t>responsive</a:t>
            </a:r>
            <a:endParaRPr b="1" i="1"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400"/>
              <a:buFont typeface="Arial"/>
              <a:buNone/>
            </a:pPr>
            <a:r>
              <a:rPr b="0" i="0" lang="fr-CA" sz="1400" u="none" cap="none" strike="noStrike">
                <a:solidFill>
                  <a:srgbClr val="FFFFFF"/>
                </a:solidFill>
                <a:latin typeface="Montserrat"/>
                <a:ea typeface="Montserrat"/>
                <a:cs typeface="Montserrat"/>
                <a:sym typeface="Montserrat"/>
              </a:rPr>
              <a:t>En design responsive, on parle de créer des règles pour ajuster la  grille de mise en page lorsqu’elle n’est plus optimale dans l’espace (en largeur) où elle est affichée. Nous appelons c’est règles des </a:t>
            </a:r>
            <a:r>
              <a:rPr b="1" i="0" lang="fr-CA" sz="1400" u="none" cap="none" strike="noStrike">
                <a:solidFill>
                  <a:srgbClr val="FFFFFF"/>
                </a:solidFill>
                <a:latin typeface="Montserrat"/>
                <a:ea typeface="Montserrat"/>
                <a:cs typeface="Montserrat"/>
                <a:sym typeface="Montserrat"/>
              </a:rPr>
              <a:t>points de rupture</a:t>
            </a:r>
            <a:r>
              <a:rPr b="0" i="0" lang="fr-CA" sz="1400" u="none" cap="none" strike="noStrike">
                <a:solidFill>
                  <a:srgbClr val="FFFFFF"/>
                </a:solidFill>
                <a:latin typeface="Montserrat"/>
                <a:ea typeface="Montserrat"/>
                <a:cs typeface="Montserrat"/>
                <a:sym typeface="Montserrat"/>
              </a:rPr>
              <a:t> ou en anglais (</a:t>
            </a:r>
            <a:r>
              <a:rPr b="1" i="0" lang="fr-CA" sz="1400" u="none" cap="none" strike="noStrike">
                <a:solidFill>
                  <a:srgbClr val="FFFFFF"/>
                </a:solidFill>
                <a:latin typeface="Montserrat"/>
                <a:ea typeface="Montserrat"/>
                <a:cs typeface="Montserrat"/>
                <a:sym typeface="Montserrat"/>
              </a:rPr>
              <a:t>breakpoints</a:t>
            </a:r>
            <a:r>
              <a:rPr b="0" i="0" lang="fr-CA" sz="1400" u="none" cap="none" strike="noStrike">
                <a:solidFill>
                  <a:srgbClr val="FFFFFF"/>
                </a:solidFill>
                <a:latin typeface="Montserrat"/>
                <a:ea typeface="Montserrat"/>
                <a:cs typeface="Montserrat"/>
                <a:sym typeface="Montserrat"/>
              </a:rPr>
              <a:t>)</a:t>
            </a:r>
            <a:endParaRPr b="0" i="0" sz="1400" u="none" cap="none" strike="noStrike">
              <a:solidFill>
                <a:srgbClr val="FFFFFF"/>
              </a:solidFill>
              <a:latin typeface="Montserrat"/>
              <a:ea typeface="Montserrat"/>
              <a:cs typeface="Montserrat"/>
              <a:sym typeface="Montserrat"/>
            </a:endParaRPr>
          </a:p>
          <a:p>
            <a:pPr indent="0" lvl="0" marL="0" marR="0" rtl="0" algn="l">
              <a:lnSpc>
                <a:spcPct val="150000"/>
              </a:lnSpc>
              <a:spcBef>
                <a:spcPts val="1000"/>
              </a:spcBef>
              <a:spcAft>
                <a:spcPts val="1000"/>
              </a:spcAft>
              <a:buClr>
                <a:srgbClr val="000000"/>
              </a:buClr>
              <a:buSzPts val="1400"/>
              <a:buFont typeface="Arial"/>
              <a:buNone/>
            </a:pPr>
            <a:r>
              <a:rPr b="0" i="0" lang="fr-CA" sz="1400" u="none" cap="none" strike="noStrike">
                <a:solidFill>
                  <a:srgbClr val="FFFFFF"/>
                </a:solidFill>
                <a:latin typeface="Montserrat"/>
                <a:ea typeface="Montserrat"/>
                <a:cs typeface="Montserrat"/>
                <a:sym typeface="Montserrat"/>
              </a:rPr>
              <a:t>Il y a ici </a:t>
            </a:r>
            <a:r>
              <a:rPr b="1" i="0" lang="fr-CA" sz="1400" u="none" cap="none" strike="noStrike">
                <a:solidFill>
                  <a:srgbClr val="FFFFFF"/>
                </a:solidFill>
                <a:latin typeface="Montserrat"/>
                <a:ea typeface="Montserrat"/>
                <a:cs typeface="Montserrat"/>
                <a:sym typeface="Montserrat"/>
              </a:rPr>
              <a:t>deux écoles de pensée</a:t>
            </a:r>
            <a:r>
              <a:rPr b="0" i="0" lang="fr-CA" sz="1400" u="none" cap="none" strike="noStrike">
                <a:solidFill>
                  <a:srgbClr val="FFFFFF"/>
                </a:solidFill>
                <a:latin typeface="Montserrat"/>
                <a:ea typeface="Montserrat"/>
                <a:cs typeface="Montserrat"/>
                <a:sym typeface="Montserrat"/>
              </a:rPr>
              <a:t> lorsqu’on parle de créer des points de rupture.</a:t>
            </a:r>
            <a:endParaRPr b="0" i="0" sz="14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7"/>
          <p:cNvSpPr txBox="1"/>
          <p:nvPr/>
        </p:nvSpPr>
        <p:spPr>
          <a:xfrm>
            <a:off x="4932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1" lang="fr-CA" sz="4000" u="none" cap="none" strike="noStrike">
                <a:solidFill>
                  <a:schemeClr val="dk2"/>
                </a:solidFill>
                <a:latin typeface="Montserrat"/>
                <a:ea typeface="Montserrat"/>
                <a:cs typeface="Montserrat"/>
                <a:sym typeface="Montserrat"/>
              </a:rPr>
              <a:t>La costaude</a:t>
            </a:r>
            <a:br>
              <a:rPr b="1" i="0" lang="fr-CA" sz="4000" u="none" cap="none" strike="noStrike">
                <a:solidFill>
                  <a:schemeClr val="dk2"/>
                </a:solidFill>
                <a:latin typeface="Montserrat"/>
                <a:ea typeface="Montserrat"/>
                <a:cs typeface="Montserrat"/>
                <a:sym typeface="Montserrat"/>
              </a:rPr>
            </a:br>
            <a:r>
              <a:rPr b="0" i="0" lang="fr-CA" sz="1400" u="none" cap="none" strike="noStrike">
                <a:solidFill>
                  <a:schemeClr val="dk1"/>
                </a:solidFill>
                <a:latin typeface="Montserrat"/>
                <a:ea typeface="Montserrat"/>
                <a:cs typeface="Montserrat"/>
                <a:sym typeface="Montserrat"/>
              </a:rPr>
              <a:t>Baser les points de rupture en fonction de l’apparence du design et la lisibilité du contenu. Considérer les types d’appareils au sens large. Regarder à plusieurs résolutions et appliquer des règles quand le design n’est plus optimal.</a:t>
            </a:r>
            <a:endParaRPr b="0" i="0" sz="1400" u="none" cap="none" strike="noStrike">
              <a:solidFill>
                <a:schemeClr val="dk1"/>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900"/>
              <a:buFont typeface="Arial"/>
              <a:buNone/>
            </a:pPr>
            <a:r>
              <a:rPr b="0" i="1" lang="fr-CA" sz="900" u="none" cap="none" strike="noStrike">
                <a:solidFill>
                  <a:schemeClr val="dk1"/>
                </a:solidFill>
                <a:latin typeface="Montserrat"/>
                <a:ea typeface="Montserrat"/>
                <a:cs typeface="Montserrat"/>
                <a:sym typeface="Montserrat"/>
              </a:rPr>
              <a:t>Cette approche est plus complexe et longue à mettre en place.</a:t>
            </a:r>
            <a:endParaRPr b="1" i="1" sz="3300" u="none" cap="none" strike="noStrike">
              <a:solidFill>
                <a:schemeClr val="dk2"/>
              </a:solidFill>
              <a:latin typeface="Montserrat"/>
              <a:ea typeface="Montserrat"/>
              <a:cs typeface="Montserrat"/>
              <a:sym typeface="Montserrat"/>
            </a:endParaRPr>
          </a:p>
        </p:txBody>
      </p:sp>
      <p:sp>
        <p:nvSpPr>
          <p:cNvPr id="147" name="Google Shape;147;p17"/>
          <p:cNvSpPr txBox="1"/>
          <p:nvPr/>
        </p:nvSpPr>
        <p:spPr>
          <a:xfrm>
            <a:off x="360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1" lang="fr-CA" sz="4000" u="none" cap="none" strike="noStrike">
                <a:solidFill>
                  <a:schemeClr val="dk2"/>
                </a:solidFill>
                <a:latin typeface="Montserrat"/>
                <a:ea typeface="Montserrat"/>
                <a:cs typeface="Montserrat"/>
                <a:sym typeface="Montserrat"/>
              </a:rPr>
              <a:t>La populaire</a:t>
            </a:r>
            <a:br>
              <a:rPr b="1" i="0" lang="fr-CA" sz="4000" u="none" cap="none" strike="noStrike">
                <a:solidFill>
                  <a:schemeClr val="dk2"/>
                </a:solidFill>
                <a:latin typeface="Montserrat"/>
                <a:ea typeface="Montserrat"/>
                <a:cs typeface="Montserrat"/>
                <a:sym typeface="Montserrat"/>
              </a:rPr>
            </a:br>
            <a:r>
              <a:rPr b="0" i="0" lang="fr-CA" sz="1400" u="none" cap="none" strike="noStrike">
                <a:solidFill>
                  <a:schemeClr val="dk1"/>
                </a:solidFill>
                <a:latin typeface="Montserrat"/>
                <a:ea typeface="Montserrat"/>
                <a:cs typeface="Montserrat"/>
                <a:sym typeface="Montserrat"/>
              </a:rPr>
              <a:t>Créer des points de rupture afin d’établir des règles de mise en page qui s’ajustent selon la résolution des appareils les plus populaires(téléphone, tablette, ordinateur).</a:t>
            </a:r>
            <a:endParaRPr b="0" i="0" sz="1600" u="none" cap="none" strike="noStrike">
              <a:solidFill>
                <a:schemeClr val="dk1"/>
              </a:solidFill>
              <a:latin typeface="Montserrat"/>
              <a:ea typeface="Montserrat"/>
              <a:cs typeface="Montserrat"/>
              <a:sym typeface="Montserrat"/>
            </a:endParaRPr>
          </a:p>
        </p:txBody>
      </p:sp>
      <p:cxnSp>
        <p:nvCxnSpPr>
          <p:cNvPr id="148" name="Google Shape;148;p17"/>
          <p:cNvCxnSpPr/>
          <p:nvPr/>
        </p:nvCxnSpPr>
        <p:spPr>
          <a:xfrm>
            <a:off x="4571225" y="376875"/>
            <a:ext cx="0" cy="4410600"/>
          </a:xfrm>
          <a:prstGeom prst="straightConnector1">
            <a:avLst/>
          </a:prstGeom>
          <a:noFill/>
          <a:ln cap="flat" cmpd="sng" w="9525">
            <a:solidFill>
              <a:schemeClr val="dk2"/>
            </a:solidFill>
            <a:prstDash val="dot"/>
            <a:round/>
            <a:headEnd len="sm" w="sm" type="none"/>
            <a:tailEnd len="sm" w="sm"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8"/>
          <p:cNvSpPr txBox="1"/>
          <p:nvPr/>
        </p:nvSpPr>
        <p:spPr>
          <a:xfrm>
            <a:off x="360000" y="360000"/>
            <a:ext cx="5976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1" lang="fr-CA" sz="2800" u="none" cap="none" strike="noStrike">
                <a:solidFill>
                  <a:schemeClr val="dk2"/>
                </a:solidFill>
                <a:latin typeface="Montserrat"/>
                <a:ea typeface="Montserrat"/>
                <a:cs typeface="Montserrat"/>
                <a:sym typeface="Montserrat"/>
              </a:rPr>
              <a:t>Les points de rupture courant</a:t>
            </a:r>
            <a:endParaRPr b="1" i="1"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15000"/>
              </a:lnSpc>
              <a:spcBef>
                <a:spcPts val="0"/>
              </a:spcBef>
              <a:spcAft>
                <a:spcPts val="0"/>
              </a:spcAft>
              <a:buClr>
                <a:srgbClr val="000000"/>
              </a:buClr>
              <a:buSzPts val="1600"/>
              <a:buFont typeface="Arial"/>
              <a:buNone/>
            </a:pPr>
            <a:r>
              <a:rPr b="0" i="1" lang="fr-CA" sz="1600" u="none" cap="none" strike="noStrike">
                <a:solidFill>
                  <a:srgbClr val="000000"/>
                </a:solidFill>
                <a:latin typeface="Montserrat"/>
                <a:ea typeface="Montserrat"/>
                <a:cs typeface="Montserrat"/>
                <a:sym typeface="Montserrat"/>
              </a:rPr>
              <a:t>Pour vos cours, considérez surtout l</a:t>
            </a:r>
            <a:r>
              <a:rPr b="1" i="1" lang="fr-CA" sz="1600" u="none" cap="none" strike="noStrike">
                <a:solidFill>
                  <a:srgbClr val="000000"/>
                </a:solidFill>
                <a:latin typeface="Montserrat"/>
                <a:ea typeface="Montserrat"/>
                <a:cs typeface="Montserrat"/>
                <a:sym typeface="Montserrat"/>
              </a:rPr>
              <a:t>’orientation portrait</a:t>
            </a:r>
            <a:r>
              <a:rPr b="0" i="1" lang="fr-CA" sz="1600" u="none" cap="none" strike="noStrike">
                <a:solidFill>
                  <a:srgbClr val="000000"/>
                </a:solidFill>
                <a:latin typeface="Montserrat"/>
                <a:ea typeface="Montserrat"/>
                <a:cs typeface="Montserrat"/>
                <a:sym typeface="Montserrat"/>
              </a:rPr>
              <a:t>. </a:t>
            </a:r>
            <a:endParaRPr b="0" i="1" sz="1600" u="none" cap="none" strike="noStrike">
              <a:solidFill>
                <a:srgbClr val="000000"/>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C’est aussi le plus souvent les trois types de maquettes que les designers produisent pour fournir à l’intégrateur.</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600"/>
              <a:buFont typeface="Arial"/>
              <a:buNone/>
            </a:pPr>
            <a:r>
              <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600"/>
              <a:buFont typeface="Arial"/>
              <a:buNone/>
            </a:pPr>
            <a:r>
              <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600"/>
              <a:buFont typeface="Arial"/>
              <a:buNone/>
            </a:pPr>
            <a:r>
              <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600"/>
              <a:buFont typeface="Arial"/>
              <a:buNone/>
            </a:pPr>
            <a:r>
              <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1000"/>
              </a:spcAft>
              <a:buClr>
                <a:srgbClr val="000000"/>
              </a:buClr>
              <a:buSzPts val="1600"/>
              <a:buFont typeface="Arial"/>
              <a:buNone/>
            </a:pPr>
            <a:r>
              <a:t/>
            </a:r>
            <a:endParaRPr b="0" i="0" sz="1600" u="none" cap="none" strike="noStrike">
              <a:solidFill>
                <a:srgbClr val="000000"/>
              </a:solidFill>
              <a:latin typeface="Montserrat"/>
              <a:ea typeface="Montserrat"/>
              <a:cs typeface="Montserrat"/>
              <a:sym typeface="Montserrat"/>
            </a:endParaRPr>
          </a:p>
        </p:txBody>
      </p:sp>
      <p:pic>
        <p:nvPicPr>
          <p:cNvPr id="154" name="Google Shape;154;p18"/>
          <p:cNvPicPr preferRelativeResize="0"/>
          <p:nvPr/>
        </p:nvPicPr>
        <p:blipFill rotWithShape="1">
          <a:blip r:embed="rId3">
            <a:alphaModFix/>
          </a:blip>
          <a:srcRect b="6855" l="0" r="0" t="0"/>
          <a:stretch/>
        </p:blipFill>
        <p:spPr>
          <a:xfrm>
            <a:off x="0" y="2210400"/>
            <a:ext cx="9144002" cy="2933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9"/>
          <p:cNvSpPr txBox="1"/>
          <p:nvPr>
            <p:ph type="title"/>
          </p:nvPr>
        </p:nvSpPr>
        <p:spPr>
          <a:xfrm>
            <a:off x="360000" y="0"/>
            <a:ext cx="8424000" cy="51435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4500"/>
              <a:buFont typeface="Arial"/>
              <a:buNone/>
            </a:pPr>
            <a:r>
              <a:rPr b="0" i="0" lang="fr-CA" sz="4500" u="none" cap="none" strike="noStrike">
                <a:solidFill>
                  <a:srgbClr val="FFFFFF"/>
                </a:solidFill>
                <a:latin typeface="Montserrat Black"/>
                <a:ea typeface="Montserrat Black"/>
                <a:cs typeface="Montserrat Black"/>
                <a:sym typeface="Montserrat Black"/>
              </a:rPr>
              <a:t>Mobile first</a:t>
            </a:r>
            <a:endParaRPr b="0" i="0" sz="4500" u="none" cap="none" strike="noStrike">
              <a:solidFill>
                <a:srgbClr val="FFFFFF"/>
              </a:solidFill>
              <a:latin typeface="Montserrat Black"/>
              <a:ea typeface="Montserrat Black"/>
              <a:cs typeface="Montserrat Black"/>
              <a:sym typeface="Montserrat Black"/>
            </a:endParaRPr>
          </a:p>
          <a:p>
            <a:pPr indent="0" lvl="0" marL="0" marR="0" rtl="0" algn="ctr">
              <a:lnSpc>
                <a:spcPct val="100000"/>
              </a:lnSpc>
              <a:spcBef>
                <a:spcPts val="0"/>
              </a:spcBef>
              <a:spcAft>
                <a:spcPts val="0"/>
              </a:spcAft>
              <a:buClr>
                <a:srgbClr val="000000"/>
              </a:buClr>
              <a:buSzPts val="4500"/>
              <a:buFont typeface="Arial"/>
              <a:buNone/>
            </a:pPr>
            <a:r>
              <a:rPr b="0" i="0" lang="fr-CA" sz="4500" u="none" cap="none" strike="noStrike">
                <a:solidFill>
                  <a:srgbClr val="FFFFFF"/>
                </a:solidFill>
                <a:latin typeface="Montserrat Black"/>
                <a:ea typeface="Montserrat Black"/>
                <a:cs typeface="Montserrat Black"/>
                <a:sym typeface="Montserrat Black"/>
              </a:rPr>
              <a:t> </a:t>
            </a:r>
            <a:r>
              <a:rPr b="0" i="0" lang="fr-CA" sz="4500" u="none" cap="none" strike="noStrike">
                <a:solidFill>
                  <a:schemeClr val="lt1"/>
                </a:solidFill>
                <a:latin typeface="Montserrat Black"/>
                <a:ea typeface="Montserrat Black"/>
                <a:cs typeface="Montserrat Black"/>
                <a:sym typeface="Montserrat Black"/>
              </a:rPr>
              <a:t>🥊 </a:t>
            </a:r>
            <a:endParaRPr b="0" i="0" sz="4500" u="none" cap="none" strike="noStrike">
              <a:solidFill>
                <a:schemeClr val="lt1"/>
              </a:solidFill>
              <a:latin typeface="Montserrat Black"/>
              <a:ea typeface="Montserrat Black"/>
              <a:cs typeface="Montserrat Black"/>
              <a:sym typeface="Montserrat Black"/>
            </a:endParaRPr>
          </a:p>
          <a:p>
            <a:pPr indent="0" lvl="0" marL="0" marR="0" rtl="0" algn="ctr">
              <a:lnSpc>
                <a:spcPct val="100000"/>
              </a:lnSpc>
              <a:spcBef>
                <a:spcPts val="0"/>
              </a:spcBef>
              <a:spcAft>
                <a:spcPts val="0"/>
              </a:spcAft>
              <a:buClr>
                <a:srgbClr val="000000"/>
              </a:buClr>
              <a:buSzPts val="4500"/>
              <a:buFont typeface="Arial"/>
              <a:buNone/>
            </a:pPr>
            <a:r>
              <a:rPr b="0" i="0" lang="fr-CA" sz="4500" u="none" cap="none" strike="noStrike">
                <a:solidFill>
                  <a:srgbClr val="FFFFFF"/>
                </a:solidFill>
                <a:latin typeface="Montserrat Black"/>
                <a:ea typeface="Montserrat Black"/>
                <a:cs typeface="Montserrat Black"/>
                <a:sym typeface="Montserrat Black"/>
              </a:rPr>
              <a:t>Desktop first</a:t>
            </a:r>
            <a:endParaRPr b="0" i="0" sz="4500" u="none" cap="none" strike="noStrike">
              <a:solidFill>
                <a:srgbClr val="FFFFFF"/>
              </a:solidFill>
              <a:latin typeface="Montserrat Black"/>
              <a:ea typeface="Montserrat Black"/>
              <a:cs typeface="Montserrat Black"/>
              <a:sym typeface="Montserrat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2"/>
          <p:cNvSpPr txBox="1"/>
          <p:nvPr/>
        </p:nvSpPr>
        <p:spPr>
          <a:xfrm>
            <a:off x="360000" y="360000"/>
            <a:ext cx="3852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5000"/>
              <a:buFont typeface="Arial"/>
              <a:buNone/>
            </a:pPr>
            <a:r>
              <a:rPr b="1" i="0" lang="fr-CA" sz="5000" u="none" cap="none" strike="noStrike">
                <a:solidFill>
                  <a:schemeClr val="dk2"/>
                </a:solidFill>
                <a:latin typeface="Montserrat"/>
                <a:ea typeface="Montserrat"/>
                <a:cs typeface="Montserrat"/>
                <a:sym typeface="Montserrat"/>
              </a:rPr>
              <a:t>l’ordre</a:t>
            </a:r>
            <a:endParaRPr b="1" i="0" sz="50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5000"/>
              <a:buFont typeface="Arial"/>
              <a:buNone/>
            </a:pPr>
            <a:r>
              <a:rPr b="1" i="0" lang="fr-CA" sz="5000" u="none" cap="none" strike="noStrike">
                <a:solidFill>
                  <a:schemeClr val="dk2"/>
                </a:solidFill>
                <a:latin typeface="Montserrat"/>
                <a:ea typeface="Montserrat"/>
                <a:cs typeface="Montserrat"/>
                <a:sym typeface="Montserrat"/>
              </a:rPr>
              <a:t>du jour</a:t>
            </a:r>
            <a:endParaRPr b="1" i="0" sz="5000" u="none" cap="none" strike="noStrike">
              <a:solidFill>
                <a:schemeClr val="dk2"/>
              </a:solidFill>
              <a:latin typeface="Montserrat"/>
              <a:ea typeface="Montserrat"/>
              <a:cs typeface="Montserrat"/>
              <a:sym typeface="Montserrat"/>
            </a:endParaRPr>
          </a:p>
        </p:txBody>
      </p:sp>
      <p:sp>
        <p:nvSpPr>
          <p:cNvPr id="51" name="Google Shape;51;p2"/>
          <p:cNvSpPr txBox="1"/>
          <p:nvPr/>
        </p:nvSpPr>
        <p:spPr>
          <a:xfrm>
            <a:off x="4932000" y="360000"/>
            <a:ext cx="3935400" cy="4423500"/>
          </a:xfrm>
          <a:prstGeom prst="rect">
            <a:avLst/>
          </a:prstGeom>
          <a:noFill/>
          <a:ln>
            <a:noFill/>
          </a:ln>
        </p:spPr>
        <p:txBody>
          <a:bodyPr anchorCtr="0" anchor="ctr" bIns="0" lIns="0" spcFirstLastPara="1" rIns="0" wrap="square" tIns="0">
            <a:noAutofit/>
          </a:bodyPr>
          <a:lstStyle/>
          <a:p>
            <a:pPr indent="-342900" lvl="0" marL="457200" marR="0" rtl="0" algn="l">
              <a:lnSpc>
                <a:spcPct val="100000"/>
              </a:lnSpc>
              <a:spcBef>
                <a:spcPts val="0"/>
              </a:spcBef>
              <a:spcAft>
                <a:spcPts val="0"/>
              </a:spcAft>
              <a:buClr>
                <a:srgbClr val="FFFFFF"/>
              </a:buClr>
              <a:buSzPts val="1800"/>
              <a:buFont typeface="Montserrat"/>
              <a:buAutoNum type="arabicPeriod"/>
            </a:pPr>
            <a:r>
              <a:rPr b="0" i="0" lang="fr-CA" sz="1800" u="none" cap="none" strike="noStrike">
                <a:solidFill>
                  <a:srgbClr val="FFFFFF"/>
                </a:solidFill>
                <a:latin typeface="Montserrat"/>
                <a:ea typeface="Montserrat"/>
                <a:cs typeface="Montserrat"/>
                <a:sym typeface="Montserrat"/>
              </a:rPr>
              <a:t>Design réactif</a:t>
            </a:r>
            <a:endParaRPr b="0" i="0" sz="1800" u="none" cap="none" strike="noStrike">
              <a:solidFill>
                <a:srgbClr val="FFFFFF"/>
              </a:solidFill>
              <a:latin typeface="Montserrat"/>
              <a:ea typeface="Montserrat"/>
              <a:cs typeface="Montserrat"/>
              <a:sym typeface="Montserrat"/>
            </a:endParaRPr>
          </a:p>
          <a:p>
            <a:pPr indent="-342900" lvl="0" marL="457200" marR="0" rtl="0" algn="l">
              <a:lnSpc>
                <a:spcPct val="100000"/>
              </a:lnSpc>
              <a:spcBef>
                <a:spcPts val="1000"/>
              </a:spcBef>
              <a:spcAft>
                <a:spcPts val="0"/>
              </a:spcAft>
              <a:buClr>
                <a:srgbClr val="FFFFFF"/>
              </a:buClr>
              <a:buSzPts val="1800"/>
              <a:buFont typeface="Montserrat"/>
              <a:buAutoNum type="arabicPeriod"/>
            </a:pPr>
            <a:r>
              <a:rPr b="0" i="0" lang="fr-CA" sz="1800" u="none" cap="none" strike="noStrike">
                <a:solidFill>
                  <a:srgbClr val="FFFFFF"/>
                </a:solidFill>
                <a:latin typeface="Montserrat"/>
                <a:ea typeface="Montserrat"/>
                <a:cs typeface="Montserrat"/>
                <a:sym typeface="Montserrat"/>
              </a:rPr>
              <a:t>Approche responsive</a:t>
            </a:r>
            <a:endParaRPr b="0" i="0" sz="1800" u="none" cap="none" strike="noStrike">
              <a:solidFill>
                <a:srgbClr val="FFFFFF"/>
              </a:solidFill>
              <a:latin typeface="Montserrat"/>
              <a:ea typeface="Montserrat"/>
              <a:cs typeface="Montserrat"/>
              <a:sym typeface="Montserrat"/>
            </a:endParaRPr>
          </a:p>
          <a:p>
            <a:pPr indent="-342900" lvl="0" marL="457200" marR="0" rtl="0" algn="l">
              <a:lnSpc>
                <a:spcPct val="100000"/>
              </a:lnSpc>
              <a:spcBef>
                <a:spcPts val="1000"/>
              </a:spcBef>
              <a:spcAft>
                <a:spcPts val="1000"/>
              </a:spcAft>
              <a:buClr>
                <a:srgbClr val="FFFFFF"/>
              </a:buClr>
              <a:buSzPts val="1800"/>
              <a:buFont typeface="Montserrat"/>
              <a:buAutoNum type="arabicPeriod"/>
            </a:pPr>
            <a:r>
              <a:rPr b="0" i="0" lang="fr-CA" sz="1800" u="none" cap="none" strike="noStrike">
                <a:solidFill>
                  <a:srgbClr val="FFFFFF"/>
                </a:solidFill>
                <a:latin typeface="Montserrat"/>
                <a:ea typeface="Montserrat"/>
                <a:cs typeface="Montserrat"/>
                <a:sym typeface="Montserrat"/>
              </a:rPr>
              <a:t>Exercice</a:t>
            </a:r>
            <a:endParaRPr b="0" i="0" sz="18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0"/>
          <p:cNvSpPr txBox="1"/>
          <p:nvPr/>
        </p:nvSpPr>
        <p:spPr>
          <a:xfrm>
            <a:off x="4932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0" lang="fr-CA" sz="4000" u="none" cap="none" strike="noStrike">
                <a:solidFill>
                  <a:schemeClr val="dk2"/>
                </a:solidFill>
                <a:latin typeface="Montserrat"/>
                <a:ea typeface="Montserrat"/>
                <a:cs typeface="Montserrat"/>
                <a:sym typeface="Montserrat"/>
              </a:rPr>
              <a:t>Desktop first</a:t>
            </a:r>
            <a:br>
              <a:rPr b="1" i="0" lang="fr-CA" sz="4000" u="none" cap="none" strike="noStrike">
                <a:solidFill>
                  <a:schemeClr val="dk2"/>
                </a:solidFill>
                <a:latin typeface="Montserrat"/>
                <a:ea typeface="Montserrat"/>
                <a:cs typeface="Montserrat"/>
                <a:sym typeface="Montserrat"/>
              </a:rPr>
            </a:br>
            <a:r>
              <a:rPr b="0" i="0" lang="fr-CA" sz="1400" u="none" cap="none" strike="noStrike">
                <a:solidFill>
                  <a:schemeClr val="dk1"/>
                </a:solidFill>
                <a:latin typeface="Montserrat"/>
                <a:ea typeface="Montserrat"/>
                <a:cs typeface="Montserrat"/>
                <a:sym typeface="Montserrat"/>
              </a:rPr>
              <a:t>L’approche ‘desktop first’ consiste à créer des règles et styles CSS en intégrant en premier la version desktop du design. Pour ensuite décliner vers la version tablette et ensuite mobile. Partir du plus grand vers le plus petit. </a:t>
            </a:r>
            <a:endParaRPr b="1" i="1" sz="3300" u="none" cap="none" strike="noStrike">
              <a:solidFill>
                <a:schemeClr val="dk2"/>
              </a:solidFill>
              <a:latin typeface="Montserrat"/>
              <a:ea typeface="Montserrat"/>
              <a:cs typeface="Montserrat"/>
              <a:sym typeface="Montserrat"/>
            </a:endParaRPr>
          </a:p>
        </p:txBody>
      </p:sp>
      <p:cxnSp>
        <p:nvCxnSpPr>
          <p:cNvPr id="165" name="Google Shape;165;p20"/>
          <p:cNvCxnSpPr/>
          <p:nvPr/>
        </p:nvCxnSpPr>
        <p:spPr>
          <a:xfrm>
            <a:off x="4571225" y="376875"/>
            <a:ext cx="0" cy="4410600"/>
          </a:xfrm>
          <a:prstGeom prst="straightConnector1">
            <a:avLst/>
          </a:prstGeom>
          <a:noFill/>
          <a:ln cap="flat" cmpd="sng" w="9525">
            <a:solidFill>
              <a:schemeClr val="dk2"/>
            </a:solidFill>
            <a:prstDash val="dot"/>
            <a:round/>
            <a:headEnd len="sm" w="sm" type="none"/>
            <a:tailEnd len="sm" w="sm" type="none"/>
          </a:ln>
        </p:spPr>
      </p:cxnSp>
      <p:sp>
        <p:nvSpPr>
          <p:cNvPr id="166" name="Google Shape;166;p20"/>
          <p:cNvSpPr txBox="1"/>
          <p:nvPr/>
        </p:nvSpPr>
        <p:spPr>
          <a:xfrm>
            <a:off x="360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0" lang="fr-CA" sz="4000" u="none" cap="none" strike="noStrike">
                <a:solidFill>
                  <a:schemeClr val="dk2"/>
                </a:solidFill>
                <a:latin typeface="Montserrat"/>
                <a:ea typeface="Montserrat"/>
                <a:cs typeface="Montserrat"/>
                <a:sym typeface="Montserrat"/>
              </a:rPr>
              <a:t>Mobile first</a:t>
            </a:r>
            <a:br>
              <a:rPr b="1" i="0" lang="fr-CA" sz="4000" u="none" cap="none" strike="noStrike">
                <a:solidFill>
                  <a:schemeClr val="dk2"/>
                </a:solidFill>
                <a:latin typeface="Montserrat"/>
                <a:ea typeface="Montserrat"/>
                <a:cs typeface="Montserrat"/>
                <a:sym typeface="Montserrat"/>
              </a:rPr>
            </a:br>
            <a:r>
              <a:rPr b="0" i="0" lang="fr-CA" sz="1400" u="none" cap="none" strike="noStrike">
                <a:solidFill>
                  <a:schemeClr val="dk1"/>
                </a:solidFill>
                <a:latin typeface="Montserrat"/>
                <a:ea typeface="Montserrat"/>
                <a:cs typeface="Montserrat"/>
                <a:sym typeface="Montserrat"/>
              </a:rPr>
              <a:t>L’approche ‘mobile first’ consiste à créer des règles et styles CSS en intégrant en premier la version mobile du design. Pour ensuite décliner vers la version tablette et ensuite  desktop. Partir du plus petit vers le plus grand</a:t>
            </a:r>
            <a:endParaRPr b="0" i="0" sz="16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1"/>
          <p:cNvSpPr txBox="1"/>
          <p:nvPr/>
        </p:nvSpPr>
        <p:spPr>
          <a:xfrm>
            <a:off x="4932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0" lang="fr-CA" sz="4000" u="none" cap="none" strike="noStrike">
                <a:solidFill>
                  <a:schemeClr val="dk2"/>
                </a:solidFill>
                <a:latin typeface="Montserrat"/>
                <a:ea typeface="Montserrat"/>
                <a:cs typeface="Montserrat"/>
                <a:sym typeface="Montserrat"/>
              </a:rPr>
              <a:t>Desktop first</a:t>
            </a:r>
            <a:br>
              <a:rPr b="1" i="0" lang="fr-CA" sz="4000" u="none" cap="none" strike="noStrike">
                <a:solidFill>
                  <a:schemeClr val="dk2"/>
                </a:solidFill>
                <a:latin typeface="Montserrat"/>
                <a:ea typeface="Montserrat"/>
                <a:cs typeface="Montserrat"/>
                <a:sym typeface="Montserrat"/>
              </a:rPr>
            </a:br>
            <a:endParaRPr b="1" i="1" sz="3300" u="none" cap="none" strike="noStrike">
              <a:solidFill>
                <a:schemeClr val="dk2"/>
              </a:solidFill>
              <a:latin typeface="Montserrat"/>
              <a:ea typeface="Montserrat"/>
              <a:cs typeface="Montserrat"/>
              <a:sym typeface="Montserrat"/>
            </a:endParaRPr>
          </a:p>
        </p:txBody>
      </p:sp>
      <p:sp>
        <p:nvSpPr>
          <p:cNvPr id="172" name="Google Shape;172;p21"/>
          <p:cNvSpPr txBox="1"/>
          <p:nvPr/>
        </p:nvSpPr>
        <p:spPr>
          <a:xfrm>
            <a:off x="360000" y="720000"/>
            <a:ext cx="3852000" cy="406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t/>
            </a:r>
            <a:endParaRPr b="1" i="1" sz="4000" u="none" cap="none" strike="noStrike">
              <a:solidFill>
                <a:schemeClr val="dk2"/>
              </a:solidFill>
              <a:latin typeface="Montserrat"/>
              <a:ea typeface="Montserrat"/>
              <a:cs typeface="Montserrat"/>
              <a:sym typeface="Montserrat"/>
            </a:endParaRPr>
          </a:p>
          <a:p>
            <a:pPr indent="0" lvl="0" marL="0" marR="0" rtl="0" algn="l">
              <a:lnSpc>
                <a:spcPct val="150000"/>
              </a:lnSpc>
              <a:spcBef>
                <a:spcPts val="0"/>
              </a:spcBef>
              <a:spcAft>
                <a:spcPts val="0"/>
              </a:spcAft>
              <a:buClr>
                <a:srgbClr val="000000"/>
              </a:buClr>
              <a:buSzPts val="4000"/>
              <a:buFont typeface="Arial"/>
              <a:buNone/>
            </a:pPr>
            <a:r>
              <a:rPr b="1" i="0" lang="fr-CA" sz="4000" u="none" cap="none" strike="noStrike">
                <a:solidFill>
                  <a:schemeClr val="dk2"/>
                </a:solidFill>
                <a:latin typeface="Montserrat"/>
                <a:ea typeface="Montserrat"/>
                <a:cs typeface="Montserrat"/>
                <a:sym typeface="Montserrat"/>
              </a:rPr>
              <a:t>Mobile first</a:t>
            </a:r>
            <a:br>
              <a:rPr b="1" i="0" lang="fr-CA" sz="4000" u="none" cap="none" strike="noStrike">
                <a:solidFill>
                  <a:schemeClr val="dk2"/>
                </a:solidFill>
                <a:latin typeface="Montserrat"/>
                <a:ea typeface="Montserrat"/>
                <a:cs typeface="Montserrat"/>
                <a:sym typeface="Montserrat"/>
              </a:rPr>
            </a:br>
            <a:endParaRPr b="0" i="0" sz="1600" u="none" cap="none" strike="noStrike">
              <a:solidFill>
                <a:schemeClr val="dk1"/>
              </a:solidFill>
              <a:latin typeface="Montserrat"/>
              <a:ea typeface="Montserrat"/>
              <a:cs typeface="Montserrat"/>
              <a:sym typeface="Montserrat"/>
            </a:endParaRPr>
          </a:p>
        </p:txBody>
      </p:sp>
      <p:grpSp>
        <p:nvGrpSpPr>
          <p:cNvPr id="173" name="Google Shape;173;p21"/>
          <p:cNvGrpSpPr/>
          <p:nvPr/>
        </p:nvGrpSpPr>
        <p:grpSpPr>
          <a:xfrm>
            <a:off x="0" y="2571850"/>
            <a:ext cx="4571271" cy="2571844"/>
            <a:chOff x="-3500" y="2535756"/>
            <a:chExt cx="9924600" cy="2213100"/>
          </a:xfrm>
        </p:grpSpPr>
        <p:sp>
          <p:nvSpPr>
            <p:cNvPr id="174" name="Google Shape;174;p21"/>
            <p:cNvSpPr txBox="1"/>
            <p:nvPr/>
          </p:nvSpPr>
          <p:spPr>
            <a:xfrm>
              <a:off x="-3500" y="2535756"/>
              <a:ext cx="9924600" cy="2213100"/>
            </a:xfrm>
            <a:prstGeom prst="rect">
              <a:avLst/>
            </a:prstGeom>
            <a:solidFill>
              <a:schemeClr val="dk1"/>
            </a:solidFill>
            <a:ln>
              <a:noFill/>
            </a:ln>
          </p:spPr>
          <p:txBody>
            <a:bodyPr anchorCtr="0" anchor="ctr" bIns="91425" lIns="360000" spcFirstLastPara="1" rIns="180000" wrap="square" tIns="91425">
              <a:noAutofit/>
            </a:bodyPr>
            <a:lstStyle/>
            <a:p>
              <a:pPr indent="0" lvl="0" marL="0" marR="0" rtl="0" algn="l">
                <a:lnSpc>
                  <a:spcPct val="150000"/>
                </a:lnSpc>
                <a:spcBef>
                  <a:spcPts val="0"/>
                </a:spcBef>
                <a:spcAft>
                  <a:spcPts val="0"/>
                </a:spcAft>
                <a:buClr>
                  <a:srgbClr val="000000"/>
                </a:buClr>
                <a:buSzPts val="900"/>
                <a:buFont typeface="Arial"/>
                <a:buNone/>
              </a:pPr>
              <a:r>
                <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chemeClr val="accent4"/>
                  </a:solidFill>
                  <a:latin typeface="Courier New"/>
                  <a:ea typeface="Courier New"/>
                  <a:cs typeface="Courier New"/>
                  <a:sym typeface="Courier New"/>
                </a:rPr>
                <a:t>// Applique les règles lorsque le viewport est de 576 et plus</a:t>
              </a:r>
              <a:endParaRPr b="1" i="1" sz="900" u="none" cap="none" strike="noStrike">
                <a:solidFill>
                  <a:schemeClr val="accent4"/>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rgbClr val="89DDFF"/>
                  </a:solidFill>
                  <a:latin typeface="Courier New"/>
                  <a:ea typeface="Courier New"/>
                  <a:cs typeface="Courier New"/>
                  <a:sym typeface="Courier New"/>
                </a:rPr>
                <a:t>@media</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screen</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C792EA"/>
                  </a:solidFill>
                  <a:latin typeface="Courier New"/>
                  <a:ea typeface="Courier New"/>
                  <a:cs typeface="Courier New"/>
                  <a:sym typeface="Courier New"/>
                </a:rPr>
                <a:t>and </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B2CCD6"/>
                  </a:solidFill>
                  <a:latin typeface="Courier New"/>
                  <a:ea typeface="Courier New"/>
                  <a:cs typeface="Courier New"/>
                  <a:sym typeface="Courier New"/>
                </a:rPr>
                <a:t>min-width</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576px</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07178"/>
                  </a:solidFill>
                  <a:latin typeface="Courier New"/>
                  <a:ea typeface="Courier New"/>
                  <a:cs typeface="Courier New"/>
                  <a:sym typeface="Courier New"/>
                </a:rPr>
                <a:t>nav</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B2CCD6"/>
                  </a:solidFill>
                  <a:latin typeface="Courier New"/>
                  <a:ea typeface="Courier New"/>
                  <a:cs typeface="Courier New"/>
                  <a:sym typeface="Courier New"/>
                </a:rPr>
                <a:t>display</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none</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EEFF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p:txBody>
        </p:sp>
        <p:sp>
          <p:nvSpPr>
            <p:cNvPr id="175" name="Google Shape;175;p21"/>
            <p:cNvSpPr txBox="1"/>
            <p:nvPr/>
          </p:nvSpPr>
          <p:spPr>
            <a:xfrm>
              <a:off x="359966" y="2720401"/>
              <a:ext cx="3560700" cy="132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nav.scss</a:t>
              </a:r>
              <a:endParaRPr b="0" i="0" sz="1000" u="none" cap="none" strike="noStrike">
                <a:solidFill>
                  <a:srgbClr val="B7B7B7"/>
                </a:solidFill>
                <a:latin typeface="Arial"/>
                <a:ea typeface="Arial"/>
                <a:cs typeface="Arial"/>
                <a:sym typeface="Arial"/>
              </a:endParaRPr>
            </a:p>
          </p:txBody>
        </p:sp>
      </p:grpSp>
      <p:grpSp>
        <p:nvGrpSpPr>
          <p:cNvPr id="176" name="Google Shape;176;p21"/>
          <p:cNvGrpSpPr/>
          <p:nvPr/>
        </p:nvGrpSpPr>
        <p:grpSpPr>
          <a:xfrm>
            <a:off x="4571300" y="2571868"/>
            <a:ext cx="4571086" cy="2571844"/>
            <a:chOff x="-3500" y="2535750"/>
            <a:chExt cx="9144000" cy="2213100"/>
          </a:xfrm>
        </p:grpSpPr>
        <p:sp>
          <p:nvSpPr>
            <p:cNvPr id="177" name="Google Shape;177;p21"/>
            <p:cNvSpPr txBox="1"/>
            <p:nvPr/>
          </p:nvSpPr>
          <p:spPr>
            <a:xfrm>
              <a:off x="-3500" y="2535750"/>
              <a:ext cx="9144000" cy="2213100"/>
            </a:xfrm>
            <a:prstGeom prst="rect">
              <a:avLst/>
            </a:prstGeom>
            <a:solidFill>
              <a:schemeClr val="dk1"/>
            </a:solidFill>
            <a:ln>
              <a:noFill/>
            </a:ln>
          </p:spPr>
          <p:txBody>
            <a:bodyPr anchorCtr="0" anchor="ctr" bIns="91425" lIns="360000" spcFirstLastPara="1" rIns="180000" wrap="square" tIns="91425">
              <a:noAutofit/>
            </a:bodyPr>
            <a:lstStyle/>
            <a:p>
              <a:pPr indent="0" lvl="0" marL="0" marR="0" rtl="0" algn="l">
                <a:lnSpc>
                  <a:spcPct val="150000"/>
                </a:lnSpc>
                <a:spcBef>
                  <a:spcPts val="0"/>
                </a:spcBef>
                <a:spcAft>
                  <a:spcPts val="0"/>
                </a:spcAft>
                <a:buClr>
                  <a:srgbClr val="000000"/>
                </a:buClr>
                <a:buSzPts val="900"/>
                <a:buFont typeface="Arial"/>
                <a:buNone/>
              </a:pPr>
              <a:r>
                <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chemeClr val="accent4"/>
                  </a:solidFill>
                  <a:latin typeface="Courier New"/>
                  <a:ea typeface="Courier New"/>
                  <a:cs typeface="Courier New"/>
                  <a:sym typeface="Courier New"/>
                </a:rPr>
                <a:t>// Applique les règles lorsque le viewport est moins de 576</a:t>
              </a:r>
              <a:endParaRPr b="1" i="1" sz="900" u="none" cap="none" strike="noStrike">
                <a:solidFill>
                  <a:schemeClr val="accent4"/>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rgbClr val="89DDFF"/>
                  </a:solidFill>
                  <a:latin typeface="Courier New"/>
                  <a:ea typeface="Courier New"/>
                  <a:cs typeface="Courier New"/>
                  <a:sym typeface="Courier New"/>
                </a:rPr>
                <a:t>@media</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screen</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C792EA"/>
                  </a:solidFill>
                  <a:latin typeface="Courier New"/>
                  <a:ea typeface="Courier New"/>
                  <a:cs typeface="Courier New"/>
                  <a:sym typeface="Courier New"/>
                </a:rPr>
                <a:t>and </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B2CCD6"/>
                  </a:solidFill>
                  <a:latin typeface="Courier New"/>
                  <a:ea typeface="Courier New"/>
                  <a:cs typeface="Courier New"/>
                  <a:sym typeface="Courier New"/>
                </a:rPr>
                <a:t>max-width</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576px</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07178"/>
                  </a:solidFill>
                  <a:latin typeface="Courier New"/>
                  <a:ea typeface="Courier New"/>
                  <a:cs typeface="Courier New"/>
                  <a:sym typeface="Courier New"/>
                </a:rPr>
                <a:t>nav</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B2CCD6"/>
                  </a:solidFill>
                  <a:latin typeface="Courier New"/>
                  <a:ea typeface="Courier New"/>
                  <a:cs typeface="Courier New"/>
                  <a:sym typeface="Courier New"/>
                </a:rPr>
                <a:t>display</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none</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EEFF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p:txBody>
        </p:sp>
        <p:sp>
          <p:nvSpPr>
            <p:cNvPr id="178" name="Google Shape;178;p21"/>
            <p:cNvSpPr txBox="1"/>
            <p:nvPr/>
          </p:nvSpPr>
          <p:spPr>
            <a:xfrm>
              <a:off x="359966" y="2720401"/>
              <a:ext cx="3560700" cy="132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nav.scss</a:t>
              </a:r>
              <a:endParaRPr b="0" i="0" sz="1000" u="none" cap="none" strike="noStrike">
                <a:solidFill>
                  <a:srgbClr val="B7B7B7"/>
                </a:solidFill>
                <a:latin typeface="Arial"/>
                <a:ea typeface="Arial"/>
                <a:cs typeface="Arial"/>
                <a:sym typeface="Arial"/>
              </a:endParaRPr>
            </a:p>
          </p:txBody>
        </p:sp>
      </p:grpSp>
      <p:cxnSp>
        <p:nvCxnSpPr>
          <p:cNvPr id="179" name="Google Shape;179;p21"/>
          <p:cNvCxnSpPr/>
          <p:nvPr/>
        </p:nvCxnSpPr>
        <p:spPr>
          <a:xfrm>
            <a:off x="4571225" y="376875"/>
            <a:ext cx="0" cy="4410600"/>
          </a:xfrm>
          <a:prstGeom prst="straightConnector1">
            <a:avLst/>
          </a:prstGeom>
          <a:noFill/>
          <a:ln cap="flat" cmpd="sng" w="9525">
            <a:solidFill>
              <a:schemeClr val="dk2"/>
            </a:solidFill>
            <a:prstDash val="dot"/>
            <a:round/>
            <a:headEnd len="sm" w="sm" type="none"/>
            <a:tailEnd len="sm" w="sm"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nvSpPr>
        <p:spPr>
          <a:xfrm>
            <a:off x="360000" y="360000"/>
            <a:ext cx="5976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Savoir s’adapter</a:t>
            </a:r>
            <a:endParaRPr b="1" i="1"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400"/>
              <a:buFont typeface="Arial"/>
              <a:buNone/>
            </a:pPr>
            <a:r>
              <a:rPr b="0" i="0" lang="fr-CA" sz="1400" u="none" cap="none" strike="noStrike">
                <a:solidFill>
                  <a:srgbClr val="FFFFFF"/>
                </a:solidFill>
                <a:latin typeface="Montserrat"/>
                <a:ea typeface="Montserrat"/>
                <a:cs typeface="Montserrat"/>
                <a:sym typeface="Montserrat"/>
              </a:rPr>
              <a:t>Lorsqu’il vient le temps de choisir quelle technique choisir entre le ‘mobile first’ et le ‘desktop first’, il faut surtout prendre en considération le design qui a été créé.</a:t>
            </a:r>
            <a:endParaRPr b="0" i="0" sz="1400" u="none" cap="none" strike="noStrike">
              <a:solidFill>
                <a:srgbClr val="FFFFFF"/>
              </a:solidFill>
              <a:latin typeface="Montserrat"/>
              <a:ea typeface="Montserrat"/>
              <a:cs typeface="Montserrat"/>
              <a:sym typeface="Montserrat"/>
            </a:endParaRPr>
          </a:p>
          <a:p>
            <a:pPr indent="0" lvl="0" marL="0" marR="0" rtl="0" algn="l">
              <a:lnSpc>
                <a:spcPct val="150000"/>
              </a:lnSpc>
              <a:spcBef>
                <a:spcPts val="1000"/>
              </a:spcBef>
              <a:spcAft>
                <a:spcPts val="1000"/>
              </a:spcAft>
              <a:buClr>
                <a:srgbClr val="000000"/>
              </a:buClr>
              <a:buSzPts val="1400"/>
              <a:buFont typeface="Arial"/>
              <a:buNone/>
            </a:pPr>
            <a:r>
              <a:rPr b="0" i="0" lang="fr-CA" sz="1400" u="none" cap="none" strike="noStrike">
                <a:solidFill>
                  <a:srgbClr val="FFFFFF"/>
                </a:solidFill>
                <a:latin typeface="Montserrat"/>
                <a:ea typeface="Montserrat"/>
                <a:cs typeface="Montserrat"/>
                <a:sym typeface="Montserrat"/>
              </a:rPr>
              <a:t>Généralement, si vous considérez une version plus complexe (souvent desktop) , il est plus simple de commencer par celle-ci et ensuite adapter l’autre.</a:t>
            </a:r>
            <a:endParaRPr b="0" i="0" sz="14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flipH="1" rot="149957">
            <a:off x="3207201" y="3407129"/>
            <a:ext cx="6370560" cy="1607746"/>
          </a:xfrm>
          <a:prstGeom prst="rect">
            <a:avLst/>
          </a:prstGeom>
          <a:noFill/>
          <a:ln>
            <a:noFill/>
          </a:ln>
          <a:effectLst>
            <a:outerShdw blurRad="57150" rotWithShape="0" algn="bl" dir="5400000" dist="19050">
              <a:srgbClr val="000000">
                <a:alpha val="49803"/>
              </a:srgbClr>
            </a:outerShdw>
          </a:effectLst>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100"/>
              <a:buFont typeface="Arial"/>
              <a:buNone/>
            </a:pPr>
            <a:r>
              <a:rPr b="0" i="0" lang="fr-CA" sz="6100" u="none" cap="none" strike="noStrike">
                <a:solidFill>
                  <a:srgbClr val="FFFFFF"/>
                </a:solidFill>
                <a:latin typeface="Montserrat Black"/>
                <a:ea typeface="Montserrat Black"/>
                <a:cs typeface="Montserrat Black"/>
                <a:sym typeface="Montserrat Black"/>
              </a:rPr>
              <a:t>Mobile first </a:t>
            </a:r>
            <a:r>
              <a:rPr b="0" i="0" lang="fr-CA" sz="6100" u="none" cap="none" strike="noStrike">
                <a:solidFill>
                  <a:schemeClr val="lt1"/>
                </a:solidFill>
                <a:latin typeface="Montserrat Black"/>
                <a:ea typeface="Montserrat Black"/>
                <a:cs typeface="Montserrat Black"/>
                <a:sym typeface="Montserrat Black"/>
              </a:rPr>
              <a:t>🥊</a:t>
            </a:r>
            <a:r>
              <a:rPr b="0" i="0" lang="fr-CA" sz="5400" u="none" cap="none" strike="noStrike">
                <a:solidFill>
                  <a:schemeClr val="lt1"/>
                </a:solidFill>
                <a:latin typeface="Montserrat Black"/>
                <a:ea typeface="Montserrat Black"/>
                <a:cs typeface="Montserrat Black"/>
                <a:sym typeface="Montserrat Black"/>
              </a:rPr>
              <a:t> </a:t>
            </a:r>
            <a:endParaRPr b="0" i="0" sz="5400" u="none" cap="none" strike="noStrike">
              <a:solidFill>
                <a:srgbClr val="FFFFFF"/>
              </a:solidFill>
              <a:latin typeface="Montserrat Black"/>
              <a:ea typeface="Montserrat Black"/>
              <a:cs typeface="Montserrat Black"/>
              <a:sym typeface="Montserrat Black"/>
            </a:endParaRPr>
          </a:p>
        </p:txBody>
      </p:sp>
      <p:sp>
        <p:nvSpPr>
          <p:cNvPr id="190" name="Google Shape;190;p23"/>
          <p:cNvSpPr txBox="1"/>
          <p:nvPr/>
        </p:nvSpPr>
        <p:spPr>
          <a:xfrm>
            <a:off x="837750" y="1786800"/>
            <a:ext cx="7468500" cy="1446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700"/>
              <a:buFont typeface="Arial"/>
              <a:buNone/>
            </a:pPr>
            <a:r>
              <a:rPr b="0" i="0" lang="fr-CA" sz="3700" u="none" cap="none" strike="noStrike">
                <a:solidFill>
                  <a:schemeClr val="accent4"/>
                </a:solidFill>
                <a:latin typeface="Montserrat Black"/>
                <a:ea typeface="Montserrat Black"/>
                <a:cs typeface="Montserrat Black"/>
                <a:sym typeface="Montserrat Black"/>
              </a:rPr>
              <a:t>Dans notre cours</a:t>
            </a:r>
            <a:endParaRPr b="0" i="0" sz="3700" u="none" cap="none" strike="noStrike">
              <a:solidFill>
                <a:schemeClr val="accent4"/>
              </a:solidFill>
              <a:latin typeface="Montserrat Black"/>
              <a:ea typeface="Montserrat Black"/>
              <a:cs typeface="Montserrat Black"/>
              <a:sym typeface="Montserrat Black"/>
            </a:endParaRPr>
          </a:p>
          <a:p>
            <a:pPr indent="0" lvl="0" marL="0" marR="0" rtl="0" algn="ctr">
              <a:lnSpc>
                <a:spcPct val="100000"/>
              </a:lnSpc>
              <a:spcBef>
                <a:spcPts val="0"/>
              </a:spcBef>
              <a:spcAft>
                <a:spcPts val="0"/>
              </a:spcAft>
              <a:buClr>
                <a:srgbClr val="000000"/>
              </a:buClr>
              <a:buSzPts val="4500"/>
              <a:buFont typeface="Arial"/>
              <a:buNone/>
            </a:pPr>
            <a:r>
              <a:rPr b="0" i="0" lang="fr-CA" sz="4500" u="none" cap="none" strike="noStrike">
                <a:solidFill>
                  <a:schemeClr val="accent4"/>
                </a:solidFill>
                <a:highlight>
                  <a:schemeClr val="dk2"/>
                </a:highlight>
                <a:latin typeface="Montserrat Black"/>
                <a:ea typeface="Montserrat Black"/>
                <a:cs typeface="Montserrat Black"/>
                <a:sym typeface="Montserrat Black"/>
              </a:rPr>
              <a:t>😇 Desktop First 😇</a:t>
            </a:r>
            <a:endParaRPr b="0" i="0" sz="4500" u="none" cap="none" strike="noStrike">
              <a:solidFill>
                <a:schemeClr val="accent4"/>
              </a:solidFill>
              <a:highlight>
                <a:schemeClr val="dk2"/>
              </a:highlight>
              <a:latin typeface="Montserrat Black"/>
              <a:ea typeface="Montserrat Black"/>
              <a:cs typeface="Montserrat Black"/>
              <a:sym typeface="Montserrat Blac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xit" presetID="2" presetSubtype="8">
                                  <p:stCondLst>
                                    <p:cond delay="0"/>
                                  </p:stCondLst>
                                  <p:childTnLst>
                                    <p:anim calcmode="lin" valueType="num">
                                      <p:cBhvr additive="base">
                                        <p:cTn dur="600"/>
                                        <p:tgtEl>
                                          <p:spTgt spid="189"/>
                                        </p:tgtEl>
                                        <p:attrNameLst>
                                          <p:attrName>ppt_x</p:attrName>
                                        </p:attrNameLst>
                                      </p:cBhvr>
                                      <p:tavLst>
                                        <p:tav fmla="" tm="0">
                                          <p:val>
                                            <p:strVal val="#ppt_x"/>
                                          </p:val>
                                        </p:tav>
                                        <p:tav fmla="" tm="100000">
                                          <p:val>
                                            <p:strVal val="#ppt_x-1"/>
                                          </p:val>
                                        </p:tav>
                                      </p:tavLst>
                                    </p:anim>
                                    <p:set>
                                      <p:cBhvr>
                                        <p:cTn dur="1" fill="hold">
                                          <p:stCondLst>
                                            <p:cond delay="600"/>
                                          </p:stCondLst>
                                        </p:cTn>
                                        <p:tgtEl>
                                          <p:spTgt spid="18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3"/>
          <p:cNvSpPr txBox="1"/>
          <p:nvPr>
            <p:ph type="title"/>
          </p:nvPr>
        </p:nvSpPr>
        <p:spPr>
          <a:xfrm>
            <a:off x="360000" y="0"/>
            <a:ext cx="8424000" cy="51435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rgbClr val="000000"/>
              </a:buClr>
              <a:buSzPts val="1000"/>
              <a:buFont typeface="Arial"/>
              <a:buNone/>
            </a:pPr>
            <a:r>
              <a:rPr b="0" i="0" lang="fr-CA" sz="1000" u="none" cap="none" strike="noStrike">
                <a:solidFill>
                  <a:srgbClr val="FFFFFF"/>
                </a:solidFill>
                <a:latin typeface="Montserrat"/>
                <a:ea typeface="Montserrat"/>
                <a:cs typeface="Montserrat"/>
                <a:sym typeface="Montserrat"/>
              </a:rPr>
              <a:t>01</a:t>
            </a:r>
            <a:br>
              <a:rPr b="0" i="0" lang="fr-CA" sz="4500" u="none" cap="none" strike="noStrike">
                <a:solidFill>
                  <a:srgbClr val="FFFFFF"/>
                </a:solidFill>
                <a:latin typeface="Montserrat Black"/>
                <a:ea typeface="Montserrat Black"/>
                <a:cs typeface="Montserrat Black"/>
                <a:sym typeface="Montserrat Black"/>
              </a:rPr>
            </a:br>
            <a:r>
              <a:rPr b="0" i="0" lang="fr-CA" sz="4500" u="none" cap="none" strike="noStrike">
                <a:solidFill>
                  <a:schemeClr val="dk2"/>
                </a:solidFill>
                <a:latin typeface="Montserrat Black"/>
                <a:ea typeface="Montserrat Black"/>
                <a:cs typeface="Montserrat Black"/>
                <a:sym typeface="Montserrat Black"/>
              </a:rPr>
              <a:t>Design réactif</a:t>
            </a:r>
            <a:endParaRPr b="0"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4"/>
          <p:cNvSpPr txBox="1"/>
          <p:nvPr/>
        </p:nvSpPr>
        <p:spPr>
          <a:xfrm>
            <a:off x="360000" y="360000"/>
            <a:ext cx="5976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1" lang="fr-CA" sz="2800" u="none" cap="none" strike="noStrike">
                <a:solidFill>
                  <a:schemeClr val="dk2"/>
                </a:solidFill>
                <a:latin typeface="Montserrat"/>
                <a:ea typeface="Montserrat"/>
                <a:cs typeface="Montserrat"/>
                <a:sym typeface="Montserrat"/>
              </a:rPr>
              <a:t>Design réactif</a:t>
            </a:r>
            <a:endParaRPr b="1" i="1"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L’utilisation des ‘</a:t>
            </a:r>
            <a:r>
              <a:rPr b="0" i="1" lang="fr-CA" sz="1600" u="none" cap="none" strike="noStrike">
                <a:solidFill>
                  <a:srgbClr val="000000"/>
                </a:solidFill>
                <a:latin typeface="Montserrat"/>
                <a:ea typeface="Montserrat"/>
                <a:cs typeface="Montserrat"/>
                <a:sym typeface="Montserrat"/>
              </a:rPr>
              <a:t>media queries’</a:t>
            </a:r>
            <a:r>
              <a:rPr b="0" i="0" lang="fr-CA" sz="1600" u="none" cap="none" strike="noStrike">
                <a:solidFill>
                  <a:srgbClr val="000000"/>
                </a:solidFill>
                <a:latin typeface="Montserrat"/>
                <a:ea typeface="Montserrat"/>
                <a:cs typeface="Montserrat"/>
                <a:sym typeface="Montserrat"/>
              </a:rPr>
              <a:t> permet de </a:t>
            </a:r>
            <a:r>
              <a:rPr b="1" i="0" lang="fr-CA" sz="1600" u="none" cap="none" strike="noStrike">
                <a:solidFill>
                  <a:srgbClr val="000000"/>
                </a:solidFill>
                <a:latin typeface="Montserrat"/>
                <a:ea typeface="Montserrat"/>
                <a:cs typeface="Montserrat"/>
                <a:sym typeface="Montserrat"/>
              </a:rPr>
              <a:t>définir des styles différents</a:t>
            </a:r>
            <a:r>
              <a:rPr b="0" i="0" lang="fr-CA" sz="1600" u="none" cap="none" strike="noStrike">
                <a:solidFill>
                  <a:srgbClr val="000000"/>
                </a:solidFill>
                <a:latin typeface="Montserrat"/>
                <a:ea typeface="Montserrat"/>
                <a:cs typeface="Montserrat"/>
                <a:sym typeface="Montserrat"/>
              </a:rPr>
              <a:t> en fonction des caractéristiques du périphérique de consultation utilisé.</a:t>
            </a:r>
            <a:endParaRPr b="0" i="0" sz="1600" u="none" cap="none" strike="noStrike">
              <a:solidFill>
                <a:srgbClr val="000000"/>
              </a:solidFill>
              <a:latin typeface="Montserrat"/>
              <a:ea typeface="Montserrat"/>
              <a:cs typeface="Montserrat"/>
              <a:sym typeface="Montserrat"/>
            </a:endParaRPr>
          </a:p>
          <a:p>
            <a:pPr indent="0" lvl="0" marL="0" marR="0" rtl="0" algn="l">
              <a:lnSpc>
                <a:spcPct val="150000"/>
              </a:lnSpc>
              <a:spcBef>
                <a:spcPts val="1000"/>
              </a:spcBef>
              <a:spcAft>
                <a:spcPts val="100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Ainsi, en utilisant les ‘media queries’, on peut appliquer des styles différents à une même page HTML en fonction de caractéristiques utilisées comme la largeur de l’écran, l’orientation de l’appareil ou même le type de diffusion (projection, braille, etc.).</a:t>
            </a:r>
            <a:endParaRPr b="0" i="1" sz="1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5"/>
          <p:cNvPicPr preferRelativeResize="0"/>
          <p:nvPr/>
        </p:nvPicPr>
        <p:blipFill rotWithShape="1">
          <a:blip r:embed="rId3">
            <a:alphaModFix/>
          </a:blip>
          <a:srcRect b="0" l="514" r="523" t="0"/>
          <a:stretch/>
        </p:blipFill>
        <p:spPr>
          <a:xfrm>
            <a:off x="0" y="0"/>
            <a:ext cx="9144000" cy="5143500"/>
          </a:xfrm>
          <a:prstGeom prst="rect">
            <a:avLst/>
          </a:prstGeom>
          <a:noFill/>
          <a:ln>
            <a:noFill/>
          </a:ln>
        </p:spPr>
      </p:pic>
      <p:sp>
        <p:nvSpPr>
          <p:cNvPr id="67" name="Google Shape;67;p5"/>
          <p:cNvSpPr txBox="1"/>
          <p:nvPr/>
        </p:nvSpPr>
        <p:spPr>
          <a:xfrm>
            <a:off x="332525" y="512125"/>
            <a:ext cx="8064000" cy="4423500"/>
          </a:xfrm>
          <a:prstGeom prst="rect">
            <a:avLst/>
          </a:prstGeom>
          <a:noFill/>
          <a:ln>
            <a:noFill/>
          </a:ln>
          <a:effectLst>
            <a:outerShdw blurRad="500063" rotWithShape="0" algn="bl" dist="9525">
              <a:srgbClr val="000000"/>
            </a:outerShdw>
          </a:effectLst>
        </p:spPr>
        <p:txBody>
          <a:bodyPr anchorCtr="0" anchor="ctr" bIns="0" lIns="0" spcFirstLastPara="1" rIns="0" wrap="square" tIns="0">
            <a:noAutofit/>
          </a:bodyPr>
          <a:lstStyle/>
          <a:p>
            <a:pPr indent="0" lvl="0" marL="0" marR="0" rtl="0" algn="ctr">
              <a:lnSpc>
                <a:spcPct val="80000"/>
              </a:lnSpc>
              <a:spcBef>
                <a:spcPts val="0"/>
              </a:spcBef>
              <a:spcAft>
                <a:spcPts val="0"/>
              </a:spcAft>
              <a:buClr>
                <a:srgbClr val="000000"/>
              </a:buClr>
              <a:buSzPts val="4000"/>
              <a:buFont typeface="Arial"/>
              <a:buNone/>
            </a:pPr>
            <a:r>
              <a:rPr b="0" i="0" lang="fr-CA" sz="4000" u="none" cap="none" strike="noStrike">
                <a:solidFill>
                  <a:srgbClr val="FFFFFF"/>
                </a:solidFill>
                <a:latin typeface="Montserrat Black"/>
                <a:ea typeface="Montserrat Black"/>
                <a:cs typeface="Montserrat Black"/>
                <a:sym typeface="Montserrat Black"/>
              </a:rPr>
              <a:t>Un peu d’histoire</a:t>
            </a:r>
            <a:endParaRPr b="0" i="0" sz="4000" u="none" cap="none" strike="noStrike">
              <a:solidFill>
                <a:srgbClr val="FFFFFF"/>
              </a:solidFill>
              <a:latin typeface="Montserrat Black"/>
              <a:ea typeface="Montserrat Black"/>
              <a:cs typeface="Montserrat Black"/>
              <a:sym typeface="Montserrat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6"/>
          <p:cNvSpPr txBox="1"/>
          <p:nvPr/>
        </p:nvSpPr>
        <p:spPr>
          <a:xfrm>
            <a:off x="360000" y="360000"/>
            <a:ext cx="37053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rPr b="0" i="0" lang="fr-CA" sz="4000" u="none" cap="none" strike="noStrike">
                <a:solidFill>
                  <a:schemeClr val="dk2"/>
                </a:solidFill>
                <a:latin typeface="Montserrat Black"/>
                <a:ea typeface="Montserrat Black"/>
                <a:cs typeface="Montserrat Black"/>
                <a:sym typeface="Montserrat Black"/>
              </a:rPr>
              <a:t>CSS2</a:t>
            </a:r>
            <a:endParaRPr b="0" i="0" sz="4000" u="none" cap="none" strike="noStrike">
              <a:solidFill>
                <a:schemeClr val="dk2"/>
              </a:solidFill>
              <a:latin typeface="Montserrat Black"/>
              <a:ea typeface="Montserrat Black"/>
              <a:cs typeface="Montserrat Black"/>
              <a:sym typeface="Montserrat Black"/>
            </a:endParaRPr>
          </a:p>
          <a:p>
            <a:pPr indent="0" lvl="0" marL="0" marR="0" rtl="0" algn="l">
              <a:lnSpc>
                <a:spcPct val="100000"/>
              </a:lnSpc>
              <a:spcBef>
                <a:spcPts val="0"/>
              </a:spcBef>
              <a:spcAft>
                <a:spcPts val="0"/>
              </a:spcAft>
              <a:buClr>
                <a:srgbClr val="000000"/>
              </a:buClr>
              <a:buSzPts val="1900"/>
              <a:buFont typeface="Arial"/>
              <a:buNone/>
            </a:pPr>
            <a:r>
              <a:rPr b="0" i="0" lang="fr-CA" sz="1900" u="none" cap="none" strike="noStrike">
                <a:solidFill>
                  <a:schemeClr val="dk1"/>
                </a:solidFill>
                <a:latin typeface="Montserrat"/>
                <a:ea typeface="Montserrat"/>
                <a:cs typeface="Montserrat"/>
                <a:sym typeface="Montserrat"/>
              </a:rPr>
              <a:t>Depuis l’introduction de </a:t>
            </a:r>
            <a:r>
              <a:rPr b="0" i="0" lang="fr-CA" sz="1900" u="none" cap="none" strike="noStrike">
                <a:solidFill>
                  <a:schemeClr val="dk1"/>
                </a:solidFill>
                <a:latin typeface="Montserrat Black"/>
                <a:ea typeface="Montserrat Black"/>
                <a:cs typeface="Montserrat Black"/>
                <a:sym typeface="Montserrat Black"/>
              </a:rPr>
              <a:t>CSS2</a:t>
            </a:r>
            <a:r>
              <a:rPr b="0" i="0" lang="fr-CA" sz="1900" u="none" cap="none" strike="noStrike">
                <a:solidFill>
                  <a:schemeClr val="dk1"/>
                </a:solidFill>
                <a:latin typeface="Montserrat"/>
                <a:ea typeface="Montserrat"/>
                <a:cs typeface="Montserrat"/>
                <a:sym typeface="Montserrat"/>
              </a:rPr>
              <a:t>,</a:t>
            </a:r>
            <a:endParaRPr b="0" i="0" sz="19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rPr b="0" i="0" lang="fr-CA" sz="1900" u="none" cap="none" strike="noStrike">
                <a:solidFill>
                  <a:schemeClr val="dk1"/>
                </a:solidFill>
                <a:latin typeface="Montserrat"/>
                <a:ea typeface="Montserrat"/>
                <a:cs typeface="Montserrat"/>
                <a:sym typeface="Montserrat"/>
              </a:rPr>
              <a:t>il est possible de cibler certains “</a:t>
            </a:r>
            <a:r>
              <a:rPr b="0" i="1" lang="fr-CA" sz="1900" u="none" cap="none" strike="noStrike">
                <a:solidFill>
                  <a:schemeClr val="dk1"/>
                </a:solidFill>
                <a:latin typeface="Montserrat"/>
                <a:ea typeface="Montserrat"/>
                <a:cs typeface="Montserrat"/>
                <a:sym typeface="Montserrat"/>
              </a:rPr>
              <a:t>médias</a:t>
            </a:r>
            <a:r>
              <a:rPr b="0" i="0" lang="fr-CA" sz="1900" u="none" cap="none" strike="noStrike">
                <a:solidFill>
                  <a:schemeClr val="dk1"/>
                </a:solidFill>
                <a:latin typeface="Montserrat"/>
                <a:ea typeface="Montserrat"/>
                <a:cs typeface="Montserrat"/>
                <a:sym typeface="Montserrat"/>
              </a:rPr>
              <a:t>” à l’aide</a:t>
            </a:r>
            <a:endParaRPr b="0" i="0" sz="19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900"/>
              <a:buFont typeface="Arial"/>
              <a:buNone/>
            </a:pPr>
            <a:r>
              <a:rPr b="0" i="0" lang="fr-CA" sz="1900" u="none" cap="none" strike="noStrike">
                <a:solidFill>
                  <a:schemeClr val="dk1"/>
                </a:solidFill>
                <a:latin typeface="Montserrat"/>
                <a:ea typeface="Montserrat"/>
                <a:cs typeface="Montserrat"/>
                <a:sym typeface="Montserrat"/>
              </a:rPr>
              <a:t>des ‘media query’.</a:t>
            </a:r>
            <a:endParaRPr b="0" i="0" sz="1900" u="none" cap="none" strike="noStrike">
              <a:solidFill>
                <a:schemeClr val="dk1"/>
              </a:solidFill>
              <a:latin typeface="Montserrat"/>
              <a:ea typeface="Montserrat"/>
              <a:cs typeface="Montserrat"/>
              <a:sym typeface="Montserrat"/>
            </a:endParaRPr>
          </a:p>
        </p:txBody>
      </p:sp>
      <p:sp>
        <p:nvSpPr>
          <p:cNvPr id="73" name="Google Shape;73;p6"/>
          <p:cNvSpPr txBox="1"/>
          <p:nvPr/>
        </p:nvSpPr>
        <p:spPr>
          <a:xfrm>
            <a:off x="4932000" y="360000"/>
            <a:ext cx="3852000" cy="4423500"/>
          </a:xfrm>
          <a:prstGeom prst="rect">
            <a:avLst/>
          </a:prstGeom>
          <a:noFill/>
          <a:ln>
            <a:noFill/>
          </a:ln>
        </p:spPr>
        <p:txBody>
          <a:bodyPr anchorCtr="0" anchor="ctr" bIns="0" lIns="0" spcFirstLastPara="1" rIns="0" wrap="square" tIns="0">
            <a:noAutofit/>
          </a:bodyPr>
          <a:lstStyle/>
          <a:p>
            <a:pPr indent="0" lvl="0" marL="0" marR="0" rtl="0" algn="l">
              <a:lnSpc>
                <a:spcPct val="115000"/>
              </a:lnSpc>
              <a:spcBef>
                <a:spcPts val="0"/>
              </a:spcBef>
              <a:spcAft>
                <a:spcPts val="0"/>
              </a:spcAft>
              <a:buClr>
                <a:srgbClr val="000000"/>
              </a:buClr>
              <a:buSzPts val="1200"/>
              <a:buFont typeface="Arial"/>
              <a:buNone/>
            </a:pPr>
            <a:r>
              <a:rPr b="1" i="0" lang="fr-CA" sz="1200" u="sng" cap="none" strike="noStrike">
                <a:solidFill>
                  <a:srgbClr val="FFFFFF"/>
                </a:solidFill>
                <a:latin typeface="Montserrat"/>
                <a:ea typeface="Montserrat"/>
                <a:cs typeface="Montserrat"/>
                <a:sym typeface="Montserrat"/>
              </a:rPr>
              <a:t>Liste des possibilités</a:t>
            </a:r>
            <a:endParaRPr b="1" i="0" sz="1200" u="sng"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100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screen</a:t>
            </a:r>
            <a:r>
              <a:rPr b="0" i="0" lang="fr-CA" sz="1200" u="none" cap="none" strike="noStrike">
                <a:solidFill>
                  <a:srgbClr val="FFFFFF"/>
                </a:solidFill>
                <a:latin typeface="Montserrat"/>
                <a:ea typeface="Montserrat"/>
                <a:cs typeface="Montserrat"/>
                <a:sym typeface="Montserrat"/>
              </a:rPr>
              <a:t> : Styles pour l’écran</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handheld : </a:t>
            </a:r>
            <a:r>
              <a:rPr b="0" i="0" lang="fr-CA" sz="1200" u="none" cap="none" strike="noStrike">
                <a:solidFill>
                  <a:srgbClr val="FFFFFF"/>
                </a:solidFill>
                <a:latin typeface="Montserrat"/>
                <a:ea typeface="Montserrat"/>
                <a:cs typeface="Montserrat"/>
                <a:sym typeface="Montserrat"/>
              </a:rPr>
              <a:t>Styles pour les appareils mobiles ou de petite taille</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print :</a:t>
            </a:r>
            <a:r>
              <a:rPr b="0" i="0" lang="fr-CA" sz="1200" u="none" cap="none" strike="noStrike">
                <a:solidFill>
                  <a:srgbClr val="FFFFFF"/>
                </a:solidFill>
                <a:latin typeface="Montserrat"/>
                <a:ea typeface="Montserrat"/>
                <a:cs typeface="Montserrat"/>
                <a:sym typeface="Montserrat"/>
              </a:rPr>
              <a:t> Styles pour l’impression</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speech :</a:t>
            </a:r>
            <a:r>
              <a:rPr b="0" i="0" lang="fr-CA" sz="1200" u="none" cap="none" strike="noStrike">
                <a:solidFill>
                  <a:srgbClr val="FFFFFF"/>
                </a:solidFill>
                <a:latin typeface="Montserrat"/>
                <a:ea typeface="Montserrat"/>
                <a:cs typeface="Montserrat"/>
                <a:sym typeface="Montserrat"/>
              </a:rPr>
              <a:t> Styles pour les synthétiseurs vocaux</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braille : </a:t>
            </a:r>
            <a:r>
              <a:rPr b="0" i="0" lang="fr-CA" sz="1200" u="none" cap="none" strike="noStrike">
                <a:solidFill>
                  <a:srgbClr val="FFFFFF"/>
                </a:solidFill>
                <a:latin typeface="Montserrat"/>
                <a:ea typeface="Montserrat"/>
                <a:cs typeface="Montserrat"/>
                <a:sym typeface="Montserrat"/>
              </a:rPr>
              <a:t>styles pour les appareils à rétroaction tactile</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embossed : </a:t>
            </a:r>
            <a:r>
              <a:rPr b="0" i="0" lang="fr-CA" sz="1200" u="none" cap="none" strike="noStrike">
                <a:solidFill>
                  <a:srgbClr val="FFFFFF"/>
                </a:solidFill>
                <a:latin typeface="Montserrat"/>
                <a:ea typeface="Montserrat"/>
                <a:cs typeface="Montserrat"/>
                <a:sym typeface="Montserrat"/>
              </a:rPr>
              <a:t>styles pour l’impression en braille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projection : </a:t>
            </a:r>
            <a:r>
              <a:rPr b="0" i="0" lang="fr-CA" sz="1200" u="none" cap="none" strike="noStrike">
                <a:solidFill>
                  <a:srgbClr val="FFFFFF"/>
                </a:solidFill>
                <a:latin typeface="Montserrat"/>
                <a:ea typeface="Montserrat"/>
                <a:cs typeface="Montserrat"/>
                <a:sym typeface="Montserrat"/>
              </a:rPr>
              <a:t>styles pour la projection (avec diapos paginées)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tty :</a:t>
            </a:r>
            <a:r>
              <a:rPr b="0" i="0" lang="fr-CA" sz="1200" u="none" cap="none" strike="noStrike">
                <a:solidFill>
                  <a:srgbClr val="FFFFFF"/>
                </a:solidFill>
                <a:latin typeface="Montserrat"/>
                <a:ea typeface="Montserrat"/>
                <a:cs typeface="Montserrat"/>
                <a:sym typeface="Montserrat"/>
              </a:rPr>
              <a:t> styles pour les terminaux à police à pas fixe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tv :</a:t>
            </a:r>
            <a:r>
              <a:rPr b="0" i="0" lang="fr-CA" sz="1200" u="none" cap="none" strike="noStrike">
                <a:solidFill>
                  <a:srgbClr val="FFFFFF"/>
                </a:solidFill>
                <a:latin typeface="Montserrat"/>
                <a:ea typeface="Montserrat"/>
                <a:cs typeface="Montserrat"/>
                <a:sym typeface="Montserrat"/>
              </a:rPr>
              <a:t> styles pour les téléviseurs</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all :</a:t>
            </a:r>
            <a:r>
              <a:rPr b="0" i="0" lang="fr-CA" sz="1200" u="none" cap="none" strike="noStrike">
                <a:solidFill>
                  <a:srgbClr val="FFFFFF"/>
                </a:solidFill>
                <a:latin typeface="Montserrat"/>
                <a:ea typeface="Montserrat"/>
                <a:cs typeface="Montserrat"/>
                <a:sym typeface="Montserrat"/>
              </a:rPr>
              <a:t> styles s’appliquant dans tous les contextes</a:t>
            </a:r>
            <a:endParaRPr b="0" i="0" sz="1200" u="none" cap="none" strike="noStrike">
              <a:solidFill>
                <a:srgbClr val="FFFFFF"/>
              </a:solidFill>
              <a:latin typeface="Montserrat"/>
              <a:ea typeface="Montserrat"/>
              <a:cs typeface="Montserrat"/>
              <a:sym typeface="Montserrat"/>
            </a:endParaRPr>
          </a:p>
          <a:p>
            <a:pPr indent="0" lvl="0" marL="0" marR="0" rtl="0" algn="l">
              <a:lnSpc>
                <a:spcPct val="115000"/>
              </a:lnSpc>
              <a:spcBef>
                <a:spcPts val="1000"/>
              </a:spcBef>
              <a:spcAft>
                <a:spcPts val="1000"/>
              </a:spcAft>
              <a:buClr>
                <a:srgbClr val="000000"/>
              </a:buClr>
              <a:buSzPts val="1200"/>
              <a:buFont typeface="Arial"/>
              <a:buNone/>
            </a:pPr>
            <a:r>
              <a:t/>
            </a:r>
            <a:endParaRPr b="0" i="1" sz="1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7"/>
          <p:cNvSpPr txBox="1"/>
          <p:nvPr/>
        </p:nvSpPr>
        <p:spPr>
          <a:xfrm>
            <a:off x="360000" y="360000"/>
            <a:ext cx="38520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Comment définir</a:t>
            </a:r>
            <a:endParaRPr b="1" i="0" sz="28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800"/>
              <a:buFont typeface="Arial"/>
              <a:buNone/>
            </a:pPr>
            <a:r>
              <a:rPr b="1" i="0" lang="fr-CA" sz="2800" u="none" cap="none" strike="noStrike">
                <a:solidFill>
                  <a:schemeClr val="dk2"/>
                </a:solidFill>
                <a:latin typeface="Montserrat"/>
                <a:ea typeface="Montserrat"/>
                <a:cs typeface="Montserrat"/>
                <a:sym typeface="Montserrat"/>
              </a:rPr>
              <a:t>le média</a:t>
            </a:r>
            <a:endParaRPr b="1" i="0" sz="2800" u="none" cap="none" strike="noStrike">
              <a:solidFill>
                <a:schemeClr val="dk2"/>
              </a:solidFill>
              <a:latin typeface="Montserrat"/>
              <a:ea typeface="Montserrat"/>
              <a:cs typeface="Montserrat"/>
              <a:sym typeface="Montserrat"/>
            </a:endParaRPr>
          </a:p>
          <a:p>
            <a:pPr indent="0" lvl="0" marL="0" marR="0" rtl="0" algn="l">
              <a:lnSpc>
                <a:spcPct val="140000"/>
              </a:lnSpc>
              <a:spcBef>
                <a:spcPts val="0"/>
              </a:spcBef>
              <a:spcAft>
                <a:spcPts val="0"/>
              </a:spcAft>
              <a:buClr>
                <a:srgbClr val="000000"/>
              </a:buClr>
              <a:buSzPts val="1200"/>
              <a:buFont typeface="Arial"/>
              <a:buNone/>
            </a:pPr>
            <a:r>
              <a:t/>
            </a:r>
            <a:endParaRPr b="0" i="0" sz="1200" u="none" cap="none" strike="noStrike">
              <a:solidFill>
                <a:srgbClr val="1155CC"/>
              </a:solidFill>
              <a:latin typeface="Montserrat ExtraBold"/>
              <a:ea typeface="Montserrat ExtraBold"/>
              <a:cs typeface="Montserrat ExtraBold"/>
              <a:sym typeface="Montserrat ExtraBold"/>
            </a:endParaRPr>
          </a:p>
          <a:p>
            <a:pPr indent="0" lvl="0" marL="0" marR="0" rtl="0" algn="l">
              <a:lnSpc>
                <a:spcPct val="150000"/>
              </a:lnSpc>
              <a:spcBef>
                <a:spcPts val="0"/>
              </a:spcBef>
              <a:spcAft>
                <a:spcPts val="0"/>
              </a:spcAft>
              <a:buClr>
                <a:srgbClr val="000000"/>
              </a:buClr>
              <a:buSzPts val="1600"/>
              <a:buFont typeface="Arial"/>
              <a:buNone/>
            </a:pPr>
            <a:r>
              <a:rPr b="0" i="0" lang="fr-CA" sz="1600" u="none" cap="none" strike="noStrike">
                <a:solidFill>
                  <a:srgbClr val="000000"/>
                </a:solidFill>
                <a:latin typeface="Montserrat"/>
                <a:ea typeface="Montserrat"/>
                <a:cs typeface="Montserrat"/>
                <a:sym typeface="Montserrat"/>
              </a:rPr>
              <a:t>Pour les valeurs de média CSS2, il y a deux approches que vous pouvez utiliser. Une en HTML et l’autre en CSS.</a:t>
            </a:r>
            <a:endParaRPr b="0" i="0" sz="1600" u="none" cap="none" strike="noStrike">
              <a:solidFill>
                <a:srgbClr val="000000"/>
              </a:solidFill>
              <a:latin typeface="Montserrat"/>
              <a:ea typeface="Montserrat"/>
              <a:cs typeface="Montserrat"/>
              <a:sym typeface="Montserrat"/>
            </a:endParaRPr>
          </a:p>
          <a:p>
            <a:pPr indent="0" lvl="0" marL="0" marR="0" rtl="0" algn="l">
              <a:lnSpc>
                <a:spcPct val="140000"/>
              </a:lnSpc>
              <a:spcBef>
                <a:spcPts val="0"/>
              </a:spcBef>
              <a:spcAft>
                <a:spcPts val="0"/>
              </a:spcAft>
              <a:buClr>
                <a:srgbClr val="000000"/>
              </a:buClr>
              <a:buSzPts val="2800"/>
              <a:buFont typeface="Arial"/>
              <a:buNone/>
            </a:pPr>
            <a:r>
              <a:t/>
            </a:r>
            <a:endParaRPr b="1" i="0" sz="2800" u="none" cap="none" strike="noStrike">
              <a:solidFill>
                <a:schemeClr val="dk2"/>
              </a:solidFill>
              <a:latin typeface="Montserrat"/>
              <a:ea typeface="Montserrat"/>
              <a:cs typeface="Montserrat"/>
              <a:sym typeface="Montserrat"/>
            </a:endParaRPr>
          </a:p>
        </p:txBody>
      </p:sp>
      <p:sp>
        <p:nvSpPr>
          <p:cNvPr id="79" name="Google Shape;79;p7"/>
          <p:cNvSpPr txBox="1"/>
          <p:nvPr/>
        </p:nvSpPr>
        <p:spPr>
          <a:xfrm>
            <a:off x="4572000" y="0"/>
            <a:ext cx="4568400" cy="2775600"/>
          </a:xfrm>
          <a:prstGeom prst="rect">
            <a:avLst/>
          </a:prstGeom>
          <a:solidFill>
            <a:schemeClr val="dk1"/>
          </a:solidFill>
          <a:ln>
            <a:noFill/>
          </a:ln>
        </p:spPr>
        <p:txBody>
          <a:bodyPr anchorCtr="0" anchor="ctr" bIns="91425" lIns="360000" spcFirstLastPara="1" rIns="360000" wrap="square" tIns="91425">
            <a:noAutofit/>
          </a:bodyPr>
          <a:lstStyle/>
          <a:p>
            <a:pPr indent="0" lvl="0" marL="0" marR="0" rtl="0" algn="l">
              <a:lnSpc>
                <a:spcPct val="150000"/>
              </a:lnSpc>
              <a:spcBef>
                <a:spcPts val="0"/>
              </a:spcBef>
              <a:spcAft>
                <a:spcPts val="0"/>
              </a:spcAft>
              <a:buClr>
                <a:srgbClr val="000000"/>
              </a:buClr>
              <a:buSzPts val="900"/>
              <a:buFont typeface="Arial"/>
              <a:buNone/>
            </a:pPr>
            <a:r>
              <a:t/>
            </a:r>
            <a:endParaRPr b="1" i="0" sz="900" u="none" cap="none" strike="noStrike">
              <a:solidFill>
                <a:srgbClr val="EEFFFF"/>
              </a:solidFill>
              <a:highlight>
                <a:schemeClr val="dk1"/>
              </a:highlight>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&lt;</a:t>
            </a:r>
            <a:r>
              <a:rPr b="1" i="0" lang="fr-CA" sz="900" u="none" cap="none" strike="noStrike">
                <a:solidFill>
                  <a:srgbClr val="F07178"/>
                </a:solidFill>
                <a:latin typeface="Courier New"/>
                <a:ea typeface="Courier New"/>
                <a:cs typeface="Courier New"/>
                <a:sym typeface="Courier New"/>
              </a:rPr>
              <a:t>link</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rel</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stylesheet</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href</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assets/styles/impression.css</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1" lang="fr-CA" sz="900" u="none" cap="none" strike="noStrike">
                <a:solidFill>
                  <a:srgbClr val="C792EA"/>
                </a:solidFill>
                <a:latin typeface="Courier New"/>
                <a:ea typeface="Courier New"/>
                <a:cs typeface="Courier New"/>
                <a:sym typeface="Courier New"/>
              </a:rPr>
              <a:t>media</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C3E88D"/>
                </a:solidFill>
                <a:latin typeface="Courier New"/>
                <a:ea typeface="Courier New"/>
                <a:cs typeface="Courier New"/>
                <a:sym typeface="Courier New"/>
              </a:rPr>
              <a:t>print</a:t>
            </a:r>
            <a:r>
              <a:rPr b="1" i="0" lang="fr-CA" sz="900" u="none" cap="none" strike="noStrike">
                <a:solidFill>
                  <a:srgbClr val="89DDFF"/>
                </a:solidFill>
                <a:latin typeface="Courier New"/>
                <a:ea typeface="Courier New"/>
                <a:cs typeface="Courier New"/>
                <a:sym typeface="Courier New"/>
              </a:rPr>
              <a:t>"&gt;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t/>
            </a:r>
            <a:endParaRPr b="1" i="0" sz="900" u="none" cap="none" strike="noStrike">
              <a:solidFill>
                <a:srgbClr val="EEFFFF"/>
              </a:solidFill>
              <a:highlight>
                <a:schemeClr val="dk1"/>
              </a:highlight>
              <a:latin typeface="Courier New"/>
              <a:ea typeface="Courier New"/>
              <a:cs typeface="Courier New"/>
              <a:sym typeface="Courier New"/>
            </a:endParaRPr>
          </a:p>
        </p:txBody>
      </p:sp>
      <p:sp>
        <p:nvSpPr>
          <p:cNvPr id="80" name="Google Shape;80;p7"/>
          <p:cNvSpPr txBox="1"/>
          <p:nvPr/>
        </p:nvSpPr>
        <p:spPr>
          <a:xfrm>
            <a:off x="4683725" y="65575"/>
            <a:ext cx="720000" cy="153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index.html</a:t>
            </a:r>
            <a:endParaRPr b="0" i="0" sz="1000" u="none" cap="none" strike="noStrike">
              <a:solidFill>
                <a:srgbClr val="B7B7B7"/>
              </a:solidFill>
              <a:latin typeface="Arial"/>
              <a:ea typeface="Arial"/>
              <a:cs typeface="Arial"/>
              <a:sym typeface="Arial"/>
            </a:endParaRPr>
          </a:p>
        </p:txBody>
      </p:sp>
      <p:sp>
        <p:nvSpPr>
          <p:cNvPr id="81" name="Google Shape;81;p7"/>
          <p:cNvSpPr txBox="1"/>
          <p:nvPr/>
        </p:nvSpPr>
        <p:spPr>
          <a:xfrm>
            <a:off x="4572000" y="2930400"/>
            <a:ext cx="4568400" cy="2210400"/>
          </a:xfrm>
          <a:prstGeom prst="rect">
            <a:avLst/>
          </a:prstGeom>
          <a:solidFill>
            <a:schemeClr val="dk1"/>
          </a:solidFill>
          <a:ln>
            <a:noFill/>
          </a:ln>
        </p:spPr>
        <p:txBody>
          <a:bodyPr anchorCtr="0" anchor="ctr" bIns="91425" lIns="360000" spcFirstLastPara="1" rIns="360000" wrap="square" tIns="91425">
            <a:noAutofit/>
          </a:bodyPr>
          <a:lstStyle/>
          <a:p>
            <a:pPr indent="0" lvl="0" marL="0" marR="0" rtl="0" algn="l">
              <a:lnSpc>
                <a:spcPct val="150000"/>
              </a:lnSpc>
              <a:spcBef>
                <a:spcPts val="0"/>
              </a:spcBef>
              <a:spcAft>
                <a:spcPts val="0"/>
              </a:spcAft>
              <a:buClr>
                <a:srgbClr val="000000"/>
              </a:buClr>
              <a:buSzPts val="900"/>
              <a:buFont typeface="Arial"/>
              <a:buNone/>
            </a:pPr>
            <a:r>
              <a:t/>
            </a:r>
            <a:endParaRPr b="1" i="1"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1" lang="fr-CA" sz="900" u="none" cap="none" strike="noStrike">
                <a:solidFill>
                  <a:srgbClr val="89DDFF"/>
                </a:solidFill>
                <a:latin typeface="Courier New"/>
                <a:ea typeface="Courier New"/>
                <a:cs typeface="Courier New"/>
                <a:sym typeface="Courier New"/>
              </a:rPr>
              <a:t>@media</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print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07178"/>
                </a:solidFill>
                <a:latin typeface="Courier New"/>
                <a:ea typeface="Courier New"/>
                <a:cs typeface="Courier New"/>
                <a:sym typeface="Courier New"/>
              </a:rPr>
              <a:t>nav</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B2CCD6"/>
                </a:solidFill>
                <a:latin typeface="Courier New"/>
                <a:ea typeface="Courier New"/>
                <a:cs typeface="Courier New"/>
                <a:sym typeface="Courier New"/>
              </a:rPr>
              <a:t>display</a:t>
            </a:r>
            <a:r>
              <a:rPr b="1" i="0" lang="fr-CA" sz="900" u="none" cap="none" strike="noStrike">
                <a:solidFill>
                  <a:srgbClr val="89DDFF"/>
                </a:solidFill>
                <a:latin typeface="Courier New"/>
                <a:ea typeface="Courier New"/>
                <a:cs typeface="Courier New"/>
                <a:sym typeface="Courier New"/>
              </a:rPr>
              <a:t>:</a:t>
            </a: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F78C6C"/>
                </a:solidFill>
                <a:latin typeface="Courier New"/>
                <a:ea typeface="Courier New"/>
                <a:cs typeface="Courier New"/>
                <a:sym typeface="Courier New"/>
              </a:rPr>
              <a:t>none</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EEFFFF"/>
                </a:solidFill>
                <a:latin typeface="Courier New"/>
                <a:ea typeface="Courier New"/>
                <a:cs typeface="Courier New"/>
                <a:sym typeface="Courier New"/>
              </a:rPr>
              <a:t>   </a:t>
            </a: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89DDFF"/>
              </a:solidFill>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900"/>
              <a:buFont typeface="Arial"/>
              <a:buNone/>
            </a:pPr>
            <a:r>
              <a:rPr b="1" i="0" lang="fr-CA" sz="900" u="none" cap="none" strike="noStrike">
                <a:solidFill>
                  <a:srgbClr val="89DDFF"/>
                </a:solidFill>
                <a:latin typeface="Courier New"/>
                <a:ea typeface="Courier New"/>
                <a:cs typeface="Courier New"/>
                <a:sym typeface="Courier New"/>
              </a:rPr>
              <a:t>}</a:t>
            </a:r>
            <a:endParaRPr b="1" i="0" sz="900" u="none" cap="none" strike="noStrike">
              <a:solidFill>
                <a:srgbClr val="EEFFFF"/>
              </a:solidFill>
              <a:latin typeface="Courier New"/>
              <a:ea typeface="Courier New"/>
              <a:cs typeface="Courier New"/>
              <a:sym typeface="Courier New"/>
            </a:endParaRPr>
          </a:p>
        </p:txBody>
      </p:sp>
      <p:sp>
        <p:nvSpPr>
          <p:cNvPr id="82" name="Google Shape;82;p7"/>
          <p:cNvSpPr txBox="1"/>
          <p:nvPr/>
        </p:nvSpPr>
        <p:spPr>
          <a:xfrm>
            <a:off x="4683725" y="3014575"/>
            <a:ext cx="1138500" cy="153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fr-CA" sz="1000" u="none" cap="none" strike="noStrike">
                <a:solidFill>
                  <a:srgbClr val="B7B7B7"/>
                </a:solidFill>
                <a:latin typeface="Montserrat SemiBold"/>
                <a:ea typeface="Montserrat SemiBold"/>
                <a:cs typeface="Montserrat SemiBold"/>
                <a:sym typeface="Montserrat SemiBold"/>
              </a:rPr>
              <a:t>impression.scss</a:t>
            </a:r>
            <a:endParaRPr b="0" i="0" sz="1000" u="none" cap="none" strike="noStrike">
              <a:solidFill>
                <a:srgbClr val="B7B7B7"/>
              </a:solidFill>
              <a:latin typeface="Arial"/>
              <a:ea typeface="Arial"/>
              <a:cs typeface="Arial"/>
              <a:sym typeface="Arial"/>
            </a:endParaRPr>
          </a:p>
        </p:txBody>
      </p:sp>
      <p:cxnSp>
        <p:nvCxnSpPr>
          <p:cNvPr id="83" name="Google Shape;83;p7"/>
          <p:cNvCxnSpPr>
            <a:stCxn id="84" idx="0"/>
          </p:cNvCxnSpPr>
          <p:nvPr/>
        </p:nvCxnSpPr>
        <p:spPr>
          <a:xfrm flipH="1" rot="10800000">
            <a:off x="7744700" y="1593900"/>
            <a:ext cx="213600" cy="308700"/>
          </a:xfrm>
          <a:prstGeom prst="straightConnector1">
            <a:avLst/>
          </a:prstGeom>
          <a:noFill/>
          <a:ln cap="flat" cmpd="sng" w="19050">
            <a:solidFill>
              <a:schemeClr val="accent1"/>
            </a:solidFill>
            <a:prstDash val="solid"/>
            <a:round/>
            <a:headEnd len="sm" w="sm" type="none"/>
            <a:tailEnd len="med" w="med" type="triangle"/>
          </a:ln>
        </p:spPr>
      </p:cxnSp>
      <p:sp>
        <p:nvSpPr>
          <p:cNvPr id="84" name="Google Shape;84;p7"/>
          <p:cNvSpPr txBox="1"/>
          <p:nvPr/>
        </p:nvSpPr>
        <p:spPr>
          <a:xfrm>
            <a:off x="7175450" y="1902600"/>
            <a:ext cx="1138500" cy="431100"/>
          </a:xfrm>
          <a:prstGeom prst="rect">
            <a:avLst/>
          </a:prstGeom>
          <a:solidFill>
            <a:schemeClr val="accent1"/>
          </a:solidFill>
          <a:ln>
            <a:noFill/>
          </a:ln>
        </p:spPr>
        <p:txBody>
          <a:bodyPr anchorCtr="0" anchor="t" bIns="91425" lIns="90000" spcFirstLastPara="1" rIns="91425" wrap="square" tIns="91425">
            <a:spAutoFit/>
          </a:bodyPr>
          <a:lstStyle/>
          <a:p>
            <a:pPr indent="0" lvl="0" marL="0" marR="0" rtl="0" algn="ctr">
              <a:lnSpc>
                <a:spcPct val="100000"/>
              </a:lnSpc>
              <a:spcBef>
                <a:spcPts val="0"/>
              </a:spcBef>
              <a:spcAft>
                <a:spcPts val="0"/>
              </a:spcAft>
              <a:buClr>
                <a:srgbClr val="000000"/>
              </a:buClr>
              <a:buSzPts val="800"/>
              <a:buFont typeface="Arial"/>
              <a:buNone/>
            </a:pPr>
            <a:r>
              <a:rPr b="1" i="0" lang="fr-CA" sz="800" u="none" cap="none" strike="noStrike">
                <a:solidFill>
                  <a:srgbClr val="FFFFFF"/>
                </a:solidFill>
                <a:latin typeface="Montserrat"/>
                <a:ea typeface="Montserrat"/>
                <a:cs typeface="Montserrat"/>
                <a:sym typeface="Montserrat"/>
              </a:rPr>
              <a:t>ici pour spécifier le média</a:t>
            </a:r>
            <a:endParaRPr b="1" i="0" sz="8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8"/>
          <p:cNvPicPr preferRelativeResize="0"/>
          <p:nvPr/>
        </p:nvPicPr>
        <p:blipFill rotWithShape="1">
          <a:blip r:embed="rId3">
            <a:alphaModFix/>
          </a:blip>
          <a:srcRect b="21874" l="0" r="0" t="21875"/>
          <a:stretch/>
        </p:blipFill>
        <p:spPr>
          <a:xfrm>
            <a:off x="0" y="0"/>
            <a:ext cx="9144000" cy="5143500"/>
          </a:xfrm>
          <a:prstGeom prst="rect">
            <a:avLst/>
          </a:prstGeom>
          <a:noFill/>
          <a:ln>
            <a:noFill/>
          </a:ln>
        </p:spPr>
      </p:pic>
      <p:sp>
        <p:nvSpPr>
          <p:cNvPr id="90" name="Google Shape;90;p8"/>
          <p:cNvSpPr txBox="1"/>
          <p:nvPr/>
        </p:nvSpPr>
        <p:spPr>
          <a:xfrm>
            <a:off x="332525" y="512125"/>
            <a:ext cx="8064000" cy="4423500"/>
          </a:xfrm>
          <a:prstGeom prst="rect">
            <a:avLst/>
          </a:prstGeom>
          <a:noFill/>
          <a:ln>
            <a:noFill/>
          </a:ln>
          <a:effectLst>
            <a:outerShdw blurRad="500063" rotWithShape="0" algn="bl" dist="9525">
              <a:srgbClr val="000000"/>
            </a:outerShdw>
          </a:effectLst>
        </p:spPr>
        <p:txBody>
          <a:bodyPr anchorCtr="0" anchor="ctr" bIns="0" lIns="0" spcFirstLastPara="1" rIns="0" wrap="square" tIns="0">
            <a:noAutofit/>
          </a:bodyPr>
          <a:lstStyle/>
          <a:p>
            <a:pPr indent="0" lvl="0" marL="0" marR="0" rtl="0" algn="ctr">
              <a:lnSpc>
                <a:spcPct val="80000"/>
              </a:lnSpc>
              <a:spcBef>
                <a:spcPts val="0"/>
              </a:spcBef>
              <a:spcAft>
                <a:spcPts val="0"/>
              </a:spcAft>
              <a:buClr>
                <a:srgbClr val="000000"/>
              </a:buClr>
              <a:buSzPts val="4000"/>
              <a:buFont typeface="Arial"/>
              <a:buNone/>
            </a:pPr>
            <a:r>
              <a:rPr b="0" i="0" lang="fr-CA" sz="4000" u="none" cap="none" strike="noStrike">
                <a:solidFill>
                  <a:srgbClr val="FFFFFF"/>
                </a:solidFill>
                <a:latin typeface="Montserrat Black"/>
                <a:ea typeface="Montserrat Black"/>
                <a:cs typeface="Montserrat Black"/>
                <a:sym typeface="Montserrat Black"/>
              </a:rPr>
              <a:t>Les règles seront appliquées </a:t>
            </a:r>
            <a:r>
              <a:rPr b="0" i="0" lang="fr-CA" sz="4000" u="none" cap="none" strike="noStrike">
                <a:solidFill>
                  <a:srgbClr val="FFFFFF"/>
                </a:solidFill>
                <a:highlight>
                  <a:schemeClr val="dk2"/>
                </a:highlight>
                <a:latin typeface="Montserrat Black"/>
                <a:ea typeface="Montserrat Black"/>
                <a:cs typeface="Montserrat Black"/>
                <a:sym typeface="Montserrat Black"/>
              </a:rPr>
              <a:t>seulement</a:t>
            </a:r>
            <a:r>
              <a:rPr b="0" i="0" lang="fr-CA" sz="4000" u="none" cap="none" strike="noStrike">
                <a:solidFill>
                  <a:srgbClr val="FFFFFF"/>
                </a:solidFill>
                <a:latin typeface="Montserrat Black"/>
                <a:ea typeface="Montserrat Black"/>
                <a:cs typeface="Montserrat Black"/>
                <a:sym typeface="Montserrat Black"/>
              </a:rPr>
              <a:t> pour le média </a:t>
            </a:r>
            <a:r>
              <a:rPr b="0" i="0" lang="fr-CA" sz="4000" u="none" cap="none" strike="noStrike">
                <a:solidFill>
                  <a:srgbClr val="FFFFFF"/>
                </a:solidFill>
                <a:highlight>
                  <a:schemeClr val="dk2"/>
                </a:highlight>
                <a:latin typeface="Montserrat Black"/>
                <a:ea typeface="Montserrat Black"/>
                <a:cs typeface="Montserrat Black"/>
                <a:sym typeface="Montserrat Black"/>
              </a:rPr>
              <a:t>imprimante</a:t>
            </a:r>
            <a:endParaRPr b="0" i="0" sz="4000" u="none" cap="none" strike="noStrike">
              <a:solidFill>
                <a:srgbClr val="FFFFFF"/>
              </a:solidFill>
              <a:highlight>
                <a:schemeClr val="dk2"/>
              </a:highlight>
              <a:latin typeface="Montserrat Black"/>
              <a:ea typeface="Montserrat Black"/>
              <a:cs typeface="Montserrat Black"/>
              <a:sym typeface="Montserrat Blac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9"/>
          <p:cNvSpPr txBox="1"/>
          <p:nvPr/>
        </p:nvSpPr>
        <p:spPr>
          <a:xfrm>
            <a:off x="360000" y="360000"/>
            <a:ext cx="3705300" cy="44235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rPr b="0" i="0" lang="fr-CA" sz="4000" u="none" cap="none" strike="noStrike">
                <a:solidFill>
                  <a:schemeClr val="dk2"/>
                </a:solidFill>
                <a:latin typeface="Montserrat Black"/>
                <a:ea typeface="Montserrat Black"/>
                <a:cs typeface="Montserrat Black"/>
                <a:sym typeface="Montserrat Black"/>
              </a:rPr>
              <a:t>CSS3</a:t>
            </a:r>
            <a:endParaRPr b="0" i="0" sz="4000" u="none" cap="none" strike="noStrike">
              <a:solidFill>
                <a:schemeClr val="dk2"/>
              </a:solidFill>
              <a:latin typeface="Montserrat Black"/>
              <a:ea typeface="Montserrat Black"/>
              <a:cs typeface="Montserrat Black"/>
              <a:sym typeface="Montserrat Black"/>
            </a:endParaRPr>
          </a:p>
          <a:p>
            <a:pPr indent="0" lvl="0" marL="0" marR="0" rtl="0" algn="l">
              <a:lnSpc>
                <a:spcPct val="100000"/>
              </a:lnSpc>
              <a:spcBef>
                <a:spcPts val="0"/>
              </a:spcBef>
              <a:spcAft>
                <a:spcPts val="0"/>
              </a:spcAft>
              <a:buClr>
                <a:srgbClr val="000000"/>
              </a:buClr>
              <a:buSzPts val="1900"/>
              <a:buFont typeface="Arial"/>
              <a:buNone/>
            </a:pPr>
            <a:r>
              <a:rPr b="0" i="0" lang="fr-CA" sz="1900" u="none" cap="none" strike="noStrike">
                <a:solidFill>
                  <a:schemeClr val="dk1"/>
                </a:solidFill>
                <a:latin typeface="Montserrat"/>
                <a:ea typeface="Montserrat"/>
                <a:cs typeface="Montserrat"/>
                <a:sym typeface="Montserrat"/>
              </a:rPr>
              <a:t>Depuis l’introduction de </a:t>
            </a:r>
            <a:r>
              <a:rPr b="0" i="0" lang="fr-CA" sz="1900" u="none" cap="none" strike="noStrike">
                <a:solidFill>
                  <a:schemeClr val="dk1"/>
                </a:solidFill>
                <a:latin typeface="Montserrat Black"/>
                <a:ea typeface="Montserrat Black"/>
                <a:cs typeface="Montserrat Black"/>
                <a:sym typeface="Montserrat Black"/>
              </a:rPr>
              <a:t>CSS3</a:t>
            </a:r>
            <a:r>
              <a:rPr b="0" i="0" lang="fr-CA" sz="1900" u="none" cap="none" strike="noStrike">
                <a:solidFill>
                  <a:schemeClr val="dk1"/>
                </a:solidFill>
                <a:latin typeface="Montserrat"/>
                <a:ea typeface="Montserrat"/>
                <a:cs typeface="Montserrat"/>
                <a:sym typeface="Montserrat"/>
              </a:rPr>
              <a:t>, il est possible de cibler plusieurs nouvelles caractéristiques de l’appareil qui appelle la page Web.</a:t>
            </a:r>
            <a:endParaRPr b="0" i="0" sz="1900" u="none" cap="none" strike="noStrike">
              <a:solidFill>
                <a:schemeClr val="dk1"/>
              </a:solidFill>
              <a:latin typeface="Montserrat"/>
              <a:ea typeface="Montserrat"/>
              <a:cs typeface="Montserrat"/>
              <a:sym typeface="Montserrat"/>
            </a:endParaRPr>
          </a:p>
        </p:txBody>
      </p:sp>
      <p:sp>
        <p:nvSpPr>
          <p:cNvPr id="96" name="Google Shape;96;p9"/>
          <p:cNvSpPr txBox="1"/>
          <p:nvPr/>
        </p:nvSpPr>
        <p:spPr>
          <a:xfrm>
            <a:off x="4932000" y="360000"/>
            <a:ext cx="3852000" cy="4423500"/>
          </a:xfrm>
          <a:prstGeom prst="rect">
            <a:avLst/>
          </a:prstGeom>
          <a:noFill/>
          <a:ln>
            <a:noFill/>
          </a:ln>
        </p:spPr>
        <p:txBody>
          <a:bodyPr anchorCtr="0" anchor="ctr" bIns="0" lIns="0" spcFirstLastPara="1" rIns="0" wrap="square" tIns="0">
            <a:noAutofit/>
          </a:bodyPr>
          <a:lstStyle/>
          <a:p>
            <a:pPr indent="0" lvl="0" marL="0" marR="0" rtl="0" algn="l">
              <a:lnSpc>
                <a:spcPct val="115000"/>
              </a:lnSpc>
              <a:spcBef>
                <a:spcPts val="0"/>
              </a:spcBef>
              <a:spcAft>
                <a:spcPts val="0"/>
              </a:spcAft>
              <a:buClr>
                <a:srgbClr val="000000"/>
              </a:buClr>
              <a:buSzPts val="1200"/>
              <a:buFont typeface="Arial"/>
              <a:buNone/>
            </a:pPr>
            <a:r>
              <a:rPr b="0" i="0" lang="fr-CA" sz="1200" u="sng" cap="none" strike="noStrike">
                <a:solidFill>
                  <a:srgbClr val="FFFFFF"/>
                </a:solidFill>
                <a:latin typeface="Montserrat"/>
                <a:ea typeface="Montserrat"/>
                <a:cs typeface="Montserrat"/>
                <a:sym typeface="Montserrat"/>
              </a:rPr>
              <a:t>Liste de quelques possibilités</a:t>
            </a:r>
            <a:endParaRPr b="0" i="0" sz="1200" u="sng"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100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color</a:t>
            </a:r>
            <a:r>
              <a:rPr b="1" i="0" lang="fr-CA" sz="1200" u="none" cap="none" strike="noStrike">
                <a:solidFill>
                  <a:schemeClr val="accent4"/>
                </a:solidFill>
                <a:latin typeface="Montserrat"/>
                <a:ea typeface="Montserrat"/>
                <a:cs typeface="Montserrat"/>
                <a:sym typeface="Montserrat"/>
              </a:rPr>
              <a:t> :</a:t>
            </a:r>
            <a:r>
              <a:rPr b="0" i="0" lang="fr-CA" sz="1200" u="none" cap="none" strike="noStrike">
                <a:solidFill>
                  <a:schemeClr val="accent4"/>
                </a:solidFill>
                <a:latin typeface="Montserrat"/>
                <a:ea typeface="Montserrat"/>
                <a:cs typeface="Montserrat"/>
                <a:sym typeface="Montserrat"/>
              </a:rPr>
              <a:t> </a:t>
            </a:r>
            <a:r>
              <a:rPr b="0" i="0" lang="fr-CA" sz="1200" u="none" cap="none" strike="noStrike">
                <a:solidFill>
                  <a:srgbClr val="FFFFFF"/>
                </a:solidFill>
                <a:latin typeface="Montserrat"/>
                <a:ea typeface="Montserrat"/>
                <a:cs typeface="Montserrat"/>
                <a:sym typeface="Montserrat"/>
              </a:rPr>
              <a:t>support de la couleur (bits/pixel)</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aspect-ratio : </a:t>
            </a:r>
            <a:r>
              <a:rPr b="0" i="0" lang="fr-CA" sz="1200" u="none" cap="none" strike="noStrike">
                <a:solidFill>
                  <a:srgbClr val="FFFFFF"/>
                </a:solidFill>
                <a:latin typeface="Montserrat"/>
                <a:ea typeface="Montserrat"/>
                <a:cs typeface="Montserrat"/>
                <a:sym typeface="Montserrat"/>
              </a:rPr>
              <a:t>ratio du périphérique de sortie (par exemple: 16/9)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device-aspect-ratio</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ratio de la zone d'affichage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device-height</a:t>
            </a:r>
            <a:r>
              <a:rPr b="1" i="0" lang="fr-CA" sz="1200" u="none" cap="none" strike="noStrike">
                <a:solidFill>
                  <a:schemeClr val="accent4"/>
                </a:solidFill>
                <a:latin typeface="Montserrat"/>
                <a:ea typeface="Montserrat"/>
                <a:cs typeface="Montserrat"/>
                <a:sym typeface="Montserrat"/>
              </a:rPr>
              <a:t> :</a:t>
            </a:r>
            <a:r>
              <a:rPr b="0" i="0" lang="fr-CA" sz="1200" u="none" cap="none" strike="noStrike">
                <a:solidFill>
                  <a:schemeClr val="accent4"/>
                </a:solidFill>
                <a:latin typeface="Montserrat"/>
                <a:ea typeface="Montserrat"/>
                <a:cs typeface="Montserrat"/>
                <a:sym typeface="Montserrat"/>
              </a:rPr>
              <a:t> </a:t>
            </a:r>
            <a:r>
              <a:rPr b="0" i="0" lang="fr-CA" sz="1200" u="none" cap="none" strike="noStrike">
                <a:solidFill>
                  <a:srgbClr val="FFFFFF"/>
                </a:solidFill>
                <a:latin typeface="Montserrat"/>
                <a:ea typeface="Montserrat"/>
                <a:cs typeface="Montserrat"/>
                <a:sym typeface="Montserrat"/>
              </a:rPr>
              <a:t>dimension en hauteur du périphérique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device-width</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dimension en largeur du périphérique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grid</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périphérique matriciel ou grille (par exemple: LCD)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height</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dimension en hauteur de la zone d'affichage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monochrome</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périphérique à niveaux de gris (bits/pixel)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orientation</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orientation du périphérique (portait ou paysage)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resolution</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résolution du périphérique </a:t>
            </a:r>
            <a:endParaRPr b="0" i="0" sz="1200" u="none" cap="none" strike="noStrike">
              <a:solidFill>
                <a:srgbClr val="FFFFFF"/>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FFFFFF"/>
              </a:buClr>
              <a:buSzPts val="1200"/>
              <a:buFont typeface="Montserrat"/>
              <a:buChar char="⇾"/>
            </a:pPr>
            <a:r>
              <a:rPr b="1" i="0" lang="fr-CA" sz="1200" u="none" cap="none" strike="noStrike">
                <a:solidFill>
                  <a:srgbClr val="FFFFFF"/>
                </a:solidFill>
                <a:latin typeface="Montserrat"/>
                <a:ea typeface="Montserrat"/>
                <a:cs typeface="Montserrat"/>
                <a:sym typeface="Montserrat"/>
              </a:rPr>
              <a:t>width</a:t>
            </a:r>
            <a:r>
              <a:rPr b="1" i="0" lang="fr-CA" sz="1200" u="none" cap="none" strike="noStrike">
                <a:solidFill>
                  <a:schemeClr val="accent4"/>
                </a:solidFill>
                <a:latin typeface="Montserrat"/>
                <a:ea typeface="Montserrat"/>
                <a:cs typeface="Montserrat"/>
                <a:sym typeface="Montserrat"/>
              </a:rPr>
              <a:t> : </a:t>
            </a:r>
            <a:r>
              <a:rPr b="0" i="0" lang="fr-CA" sz="1200" u="none" cap="none" strike="noStrike">
                <a:solidFill>
                  <a:srgbClr val="FFFFFF"/>
                </a:solidFill>
                <a:latin typeface="Montserrat"/>
                <a:ea typeface="Montserrat"/>
                <a:cs typeface="Montserrat"/>
                <a:sym typeface="Montserrat"/>
              </a:rPr>
              <a:t>dimension en largeur de la zone d'affichage</a:t>
            </a:r>
            <a:endParaRPr b="0" i="1" sz="1200" u="none" cap="none" strike="noStrike">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dec tim">
  <a:themeElements>
    <a:clrScheme name="Simple Light">
      <a:dk1>
        <a:srgbClr val="333B3D"/>
      </a:dk1>
      <a:lt1>
        <a:srgbClr val="EDE8E1"/>
      </a:lt1>
      <a:dk2>
        <a:srgbClr val="FFA140"/>
      </a:dk2>
      <a:lt2>
        <a:srgbClr val="04B8E5"/>
      </a:lt2>
      <a:accent1>
        <a:srgbClr val="FF8000"/>
      </a:accent1>
      <a:accent2>
        <a:srgbClr val="F7B538"/>
      </a:accent2>
      <a:accent3>
        <a:srgbClr val="D8DDDE"/>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